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350" r:id="rId2"/>
    <p:sldId id="370" r:id="rId3"/>
    <p:sldId id="371" r:id="rId4"/>
    <p:sldId id="268" r:id="rId5"/>
    <p:sldId id="270" r:id="rId6"/>
    <p:sldId id="271" r:id="rId7"/>
    <p:sldId id="272" r:id="rId8"/>
    <p:sldId id="277" r:id="rId9"/>
    <p:sldId id="275" r:id="rId10"/>
    <p:sldId id="273" r:id="rId11"/>
    <p:sldId id="274" r:id="rId12"/>
    <p:sldId id="269" r:id="rId13"/>
    <p:sldId id="331" r:id="rId14"/>
    <p:sldId id="259" r:id="rId15"/>
    <p:sldId id="258" r:id="rId16"/>
    <p:sldId id="260" r:id="rId17"/>
    <p:sldId id="265" r:id="rId18"/>
    <p:sldId id="346" r:id="rId19"/>
    <p:sldId id="345" r:id="rId20"/>
    <p:sldId id="347" r:id="rId21"/>
    <p:sldId id="348" r:id="rId22"/>
    <p:sldId id="333" r:id="rId23"/>
    <p:sldId id="332" r:id="rId24"/>
    <p:sldId id="334" r:id="rId25"/>
    <p:sldId id="338" r:id="rId26"/>
    <p:sldId id="335" r:id="rId27"/>
    <p:sldId id="337" r:id="rId28"/>
    <p:sldId id="336" r:id="rId29"/>
    <p:sldId id="349" r:id="rId30"/>
    <p:sldId id="308" r:id="rId31"/>
    <p:sldId id="283" r:id="rId32"/>
    <p:sldId id="365" r:id="rId33"/>
    <p:sldId id="382" r:id="rId34"/>
    <p:sldId id="372" r:id="rId35"/>
    <p:sldId id="373" r:id="rId36"/>
    <p:sldId id="375" r:id="rId37"/>
    <p:sldId id="376" r:id="rId38"/>
    <p:sldId id="374" r:id="rId39"/>
    <p:sldId id="322" r:id="rId40"/>
    <p:sldId id="364" r:id="rId41"/>
    <p:sldId id="363" r:id="rId42"/>
    <p:sldId id="367" r:id="rId43"/>
    <p:sldId id="368" r:id="rId44"/>
    <p:sldId id="369" r:id="rId45"/>
    <p:sldId id="343" r:id="rId46"/>
    <p:sldId id="356" r:id="rId47"/>
    <p:sldId id="357" r:id="rId48"/>
    <p:sldId id="358" r:id="rId49"/>
    <p:sldId id="359" r:id="rId50"/>
    <p:sldId id="360" r:id="rId51"/>
    <p:sldId id="344" r:id="rId52"/>
    <p:sldId id="361" r:id="rId53"/>
    <p:sldId id="362" r:id="rId54"/>
    <p:sldId id="351" r:id="rId55"/>
    <p:sldId id="352" r:id="rId56"/>
    <p:sldId id="353" r:id="rId57"/>
    <p:sldId id="354" r:id="rId58"/>
    <p:sldId id="355" r:id="rId59"/>
    <p:sldId id="324" r:id="rId60"/>
    <p:sldId id="329" r:id="rId61"/>
    <p:sldId id="330" r:id="rId62"/>
    <p:sldId id="328" r:id="rId63"/>
    <p:sldId id="366" r:id="rId64"/>
    <p:sldId id="321" r:id="rId65"/>
    <p:sldId id="299" r:id="rId66"/>
    <p:sldId id="300" r:id="rId67"/>
    <p:sldId id="320" r:id="rId68"/>
    <p:sldId id="379" r:id="rId69"/>
    <p:sldId id="380" r:id="rId70"/>
    <p:sldId id="381" r:id="rId71"/>
    <p:sldId id="309" r:id="rId72"/>
    <p:sldId id="378" r:id="rId73"/>
    <p:sldId id="377" r:id="rId74"/>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5" d="100"/>
          <a:sy n="65" d="100"/>
        </p:scale>
        <p:origin x="1272" y="60"/>
      </p:cViewPr>
      <p:guideLst/>
    </p:cSldViewPr>
  </p:slideViewPr>
  <p:notesTextViewPr>
    <p:cViewPr>
      <p:scale>
        <a:sx n="1" d="1"/>
        <a:sy n="1" d="1"/>
      </p:scale>
      <p:origin x="0" y="0"/>
    </p:cViewPr>
  </p:notesTextViewPr>
  <p:sorterViewPr>
    <p:cViewPr varScale="1">
      <p:scale>
        <a:sx n="100" d="100"/>
        <a:sy n="100" d="100"/>
      </p:scale>
      <p:origin x="0" y="-11104"/>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3104955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3742516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251123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631582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編輯母片文字樣式</a:t>
            </a:r>
          </a:p>
        </p:txBody>
      </p:sp>
      <p:sp>
        <p:nvSpPr>
          <p:cNvPr id="4" name="Date Placeholder 3"/>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2839361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3956501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4" name="Content Placeholder 3"/>
          <p:cNvSpPr>
            <a:spLocks noGrp="1"/>
          </p:cNvSpPr>
          <p:nvPr>
            <p:ph sz="half" idx="2"/>
          </p:nvPr>
        </p:nvSpPr>
        <p:spPr>
          <a:xfrm>
            <a:off x="629842" y="2505075"/>
            <a:ext cx="3868340"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6" name="Content Placeholder 5"/>
          <p:cNvSpPr>
            <a:spLocks noGrp="1"/>
          </p:cNvSpPr>
          <p:nvPr>
            <p:ph sz="quarter" idx="4"/>
          </p:nvPr>
        </p:nvSpPr>
        <p:spPr>
          <a:xfrm>
            <a:off x="4629150" y="2505075"/>
            <a:ext cx="3887391"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1340579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2573953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2320149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smtClean="0"/>
              <a:t>按一下以編輯母片標題樣式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Date Placeholder 4"/>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4271567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smtClean="0"/>
              <a:t>按一下圖示以新增圖片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Date Placeholder 4"/>
          <p:cNvSpPr>
            <a:spLocks noGrp="1"/>
          </p:cNvSpPr>
          <p:nvPr>
            <p:ph type="dt" sz="half" idx="10"/>
          </p:nvPr>
        </p:nvSpPr>
        <p:spPr/>
        <p:txBody>
          <a:bodyPr/>
          <a:lstStyle/>
          <a:p>
            <a:fld id="{C8F17848-32EC-45C2-B37A-3B54DCBDA639}" type="datetimeFigureOut">
              <a:rPr lang="zh-TW" altLang="en-US" smtClean="0"/>
              <a:t>2020/7/5</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3215945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F17848-32EC-45C2-B37A-3B54DCBDA639}" type="datetimeFigureOut">
              <a:rPr lang="zh-TW" altLang="en-US" smtClean="0"/>
              <a:t>2020/7/5</a:t>
            </a:fld>
            <a:endParaRPr lang="zh-TW"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8B062B-E4DE-4A66-8453-D28D590DC499}" type="slidenum">
              <a:rPr lang="zh-TW" altLang="en-US" smtClean="0"/>
              <a:t>‹#›</a:t>
            </a:fld>
            <a:endParaRPr lang="zh-TW" altLang="en-US"/>
          </a:p>
        </p:txBody>
      </p:sp>
    </p:spTree>
    <p:extLst>
      <p:ext uri="{BB962C8B-B14F-4D97-AF65-F5344CB8AC3E}">
        <p14:creationId xmlns:p14="http://schemas.microsoft.com/office/powerpoint/2010/main" val="14790703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kaggle.com/thomasnelson/working-with-dna-sequence-data-for-ml" TargetMode="Externa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arxiv.org/pdf/1812.00315.pdf"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satssehgal/FakeNewsDetector" TargetMode="External"/><Relationship Id="rId2" Type="http://schemas.openxmlformats.org/officeDocument/2006/relationships/hyperlink" Target="https://ithelp.ithome.com.tw/articles/10209604?sc=iThelpR" TargetMode="External"/><Relationship Id="rId1" Type="http://schemas.openxmlformats.org/officeDocument/2006/relationships/slideLayout" Target="../slideLayouts/slideLayout2.xml"/><Relationship Id="rId4" Type="http://schemas.openxmlformats.org/officeDocument/2006/relationships/hyperlink" Target="https://www.youtube.com/watch?v=z_mNVoBcMjM"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131726"/>
            <a:ext cx="9144000" cy="523220"/>
          </a:xfrm>
          <a:prstGeom prst="rect">
            <a:avLst/>
          </a:prstGeom>
          <a:solidFill>
            <a:schemeClr val="accent1">
              <a:lumMod val="20000"/>
              <a:lumOff val="80000"/>
            </a:schemeClr>
          </a:solidFill>
          <a:ln>
            <a:noFill/>
          </a:ln>
        </p:spPr>
        <p:txBody>
          <a:bodyPr wrap="square">
            <a:spAutoFit/>
          </a:bodyPr>
          <a:lstStyle/>
          <a:p>
            <a:r>
              <a:rPr lang="zh-TW" altLang="en-US" sz="2800" b="1" dirty="0" smtClean="0">
                <a:effectLst>
                  <a:outerShdw blurRad="38100" dist="38100" dir="2700000" algn="tl">
                    <a:srgbClr val="000000">
                      <a:alpha val="43137"/>
                    </a:srgbClr>
                  </a:outerShdw>
                </a:effectLst>
              </a:rPr>
              <a:t>經濟部工業局</a:t>
            </a:r>
            <a:r>
              <a:rPr lang="en-US" altLang="zh-TW" sz="2800" b="1" dirty="0" smtClean="0">
                <a:effectLst>
                  <a:outerShdw blurRad="38100" dist="38100" dir="2700000" algn="tl">
                    <a:srgbClr val="000000">
                      <a:alpha val="43137"/>
                    </a:srgbClr>
                  </a:outerShdw>
                </a:effectLst>
              </a:rPr>
              <a:t>109</a:t>
            </a:r>
            <a:r>
              <a:rPr lang="zh-TW" altLang="en-US" sz="2800" b="1" dirty="0" smtClean="0">
                <a:effectLst>
                  <a:outerShdw blurRad="38100" dist="38100" dir="2700000" algn="tl">
                    <a:srgbClr val="000000">
                      <a:alpha val="43137"/>
                    </a:srgbClr>
                  </a:outerShdw>
                </a:effectLst>
              </a:rPr>
              <a:t>年度「</a:t>
            </a:r>
            <a:r>
              <a:rPr lang="en-US" altLang="zh-TW" sz="2800" b="1" dirty="0" smtClean="0">
                <a:effectLst>
                  <a:outerShdw blurRad="38100" dist="38100" dir="2700000" algn="tl">
                    <a:srgbClr val="000000">
                      <a:alpha val="43137"/>
                    </a:srgbClr>
                  </a:outerShdw>
                </a:effectLst>
              </a:rPr>
              <a:t>AI </a:t>
            </a:r>
            <a:r>
              <a:rPr lang="zh-TW" altLang="en-US" sz="2800" b="1" dirty="0" smtClean="0">
                <a:effectLst>
                  <a:outerShdw blurRad="38100" dist="38100" dir="2700000" algn="tl">
                    <a:srgbClr val="000000">
                      <a:alpha val="43137"/>
                    </a:srgbClr>
                  </a:outerShdw>
                </a:effectLst>
              </a:rPr>
              <a:t>智慧應用新世代人才培育計畫」</a:t>
            </a:r>
            <a:endParaRPr lang="zh-TW" altLang="en-US" sz="2800" b="1" dirty="0">
              <a:effectLst>
                <a:outerShdw blurRad="38100" dist="38100" dir="2700000" algn="tl">
                  <a:srgbClr val="000000">
                    <a:alpha val="43137"/>
                  </a:srgbClr>
                </a:outerShdw>
              </a:effectLst>
            </a:endParaRPr>
          </a:p>
        </p:txBody>
      </p:sp>
      <p:sp>
        <p:nvSpPr>
          <p:cNvPr id="5" name="矩形 4"/>
          <p:cNvSpPr/>
          <p:nvPr/>
        </p:nvSpPr>
        <p:spPr>
          <a:xfrm>
            <a:off x="743526" y="1895871"/>
            <a:ext cx="7596909" cy="2585323"/>
          </a:xfrm>
          <a:prstGeom prst="rect">
            <a:avLst/>
          </a:prstGeom>
        </p:spPr>
        <p:txBody>
          <a:bodyPr wrap="square">
            <a:spAutoFit/>
          </a:bodyPr>
          <a:lstStyle/>
          <a:p>
            <a:r>
              <a:rPr lang="en-US" altLang="zh-TW" sz="4800" b="1" dirty="0">
                <a:effectLst>
                  <a:outerShdw blurRad="38100" dist="38100" dir="2700000" algn="tl">
                    <a:srgbClr val="000000">
                      <a:alpha val="43137"/>
                    </a:srgbClr>
                  </a:outerShdw>
                </a:effectLst>
              </a:rPr>
              <a:t>NLP</a:t>
            </a:r>
            <a:r>
              <a:rPr lang="zh-TW" altLang="en-US" sz="4800" b="1" dirty="0">
                <a:effectLst>
                  <a:outerShdw blurRad="38100" dist="38100" dir="2700000" algn="tl">
                    <a:srgbClr val="000000">
                      <a:alpha val="43137"/>
                    </a:srgbClr>
                  </a:outerShdw>
                </a:effectLst>
              </a:rPr>
              <a:t> </a:t>
            </a:r>
            <a:r>
              <a:rPr lang="en-US" altLang="zh-TW" sz="4800" b="1" dirty="0">
                <a:effectLst>
                  <a:outerShdw blurRad="38100" dist="38100" dir="2700000" algn="tl">
                    <a:srgbClr val="000000">
                      <a:alpha val="43137"/>
                    </a:srgbClr>
                  </a:outerShdw>
                </a:effectLst>
              </a:rPr>
              <a:t>Natural Language Processing</a:t>
            </a:r>
            <a:r>
              <a:rPr lang="zh-TW" altLang="en-US" sz="4800" b="1" dirty="0">
                <a:effectLst>
                  <a:outerShdw blurRad="38100" dist="38100" dir="2700000" algn="tl">
                    <a:srgbClr val="000000">
                      <a:alpha val="43137"/>
                    </a:srgbClr>
                  </a:outerShdw>
                </a:effectLst>
              </a:rPr>
              <a:t> </a:t>
            </a:r>
            <a:endParaRPr lang="en-US" altLang="zh-TW" sz="4800" b="1" dirty="0" smtClean="0">
              <a:effectLst>
                <a:outerShdw blurRad="38100" dist="38100" dir="2700000" algn="tl">
                  <a:srgbClr val="000000">
                    <a:alpha val="43137"/>
                  </a:srgbClr>
                </a:outerShdw>
              </a:effectLst>
            </a:endParaRPr>
          </a:p>
          <a:p>
            <a:r>
              <a:rPr lang="zh-TW" altLang="en-US" sz="6600" b="1" dirty="0" smtClean="0">
                <a:effectLst>
                  <a:outerShdw blurRad="38100" dist="38100" dir="2700000" algn="tl">
                    <a:srgbClr val="000000">
                      <a:alpha val="43137"/>
                    </a:srgbClr>
                  </a:outerShdw>
                </a:effectLst>
              </a:rPr>
              <a:t>自然語言</a:t>
            </a:r>
            <a:r>
              <a:rPr lang="zh-TW" altLang="en-US" sz="6600" b="1" dirty="0">
                <a:effectLst>
                  <a:outerShdw blurRad="38100" dist="38100" dir="2700000" algn="tl">
                    <a:srgbClr val="000000">
                      <a:alpha val="43137"/>
                    </a:srgbClr>
                  </a:outerShdw>
                </a:effectLst>
              </a:rPr>
              <a:t>處理</a:t>
            </a:r>
            <a:endParaRPr lang="zh-TW" altLang="en-US" sz="4800" dirty="0"/>
          </a:p>
        </p:txBody>
      </p:sp>
    </p:spTree>
    <p:extLst>
      <p:ext uri="{BB962C8B-B14F-4D97-AF65-F5344CB8AC3E}">
        <p14:creationId xmlns:p14="http://schemas.microsoft.com/office/powerpoint/2010/main" val="21961171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https://www.kaggle.com/c/career-con-2019</a:t>
            </a:r>
            <a:endParaRPr lang="zh-TW" altLang="en-US" dirty="0"/>
          </a:p>
        </p:txBody>
      </p:sp>
      <p:pic>
        <p:nvPicPr>
          <p:cNvPr id="6" name="內容版面配置區 5"/>
          <p:cNvPicPr>
            <a:picLocks noGrp="1" noChangeAspect="1"/>
          </p:cNvPicPr>
          <p:nvPr>
            <p:ph idx="1"/>
          </p:nvPr>
        </p:nvPicPr>
        <p:blipFill>
          <a:blip r:embed="rId2"/>
          <a:stretch>
            <a:fillRect/>
          </a:stretch>
        </p:blipFill>
        <p:spPr>
          <a:xfrm>
            <a:off x="712282" y="1964675"/>
            <a:ext cx="7947878" cy="2450307"/>
          </a:xfrm>
          <a:prstGeom prst="rect">
            <a:avLst/>
          </a:prstGeom>
        </p:spPr>
      </p:pic>
      <p:sp>
        <p:nvSpPr>
          <p:cNvPr id="7" name="矩形 6"/>
          <p:cNvSpPr/>
          <p:nvPr/>
        </p:nvSpPr>
        <p:spPr>
          <a:xfrm>
            <a:off x="712282" y="4990053"/>
            <a:ext cx="7563500" cy="369332"/>
          </a:xfrm>
          <a:prstGeom prst="rect">
            <a:avLst/>
          </a:prstGeom>
        </p:spPr>
        <p:txBody>
          <a:bodyPr wrap="square">
            <a:spAutoFit/>
          </a:bodyPr>
          <a:lstStyle/>
          <a:p>
            <a:r>
              <a:rPr lang="en-US" altLang="zh-TW" dirty="0"/>
              <a:t>https://www.kaggle.com/purplejester/pytorch-deep-time-series-classification</a:t>
            </a:r>
            <a:endParaRPr lang="zh-TW" altLang="en-US" dirty="0"/>
          </a:p>
        </p:txBody>
      </p:sp>
      <p:sp>
        <p:nvSpPr>
          <p:cNvPr id="8" name="矩形 7"/>
          <p:cNvSpPr/>
          <p:nvPr/>
        </p:nvSpPr>
        <p:spPr>
          <a:xfrm>
            <a:off x="712282" y="5435754"/>
            <a:ext cx="7947878" cy="369332"/>
          </a:xfrm>
          <a:prstGeom prst="rect">
            <a:avLst/>
          </a:prstGeom>
        </p:spPr>
        <p:txBody>
          <a:bodyPr wrap="square">
            <a:spAutoFit/>
          </a:bodyPr>
          <a:lstStyle/>
          <a:p>
            <a:r>
              <a:rPr lang="en-US" altLang="zh-TW" dirty="0"/>
              <a:t>https://github.com/ammar1y/My-Solution-to-Help-Navigate-Robots-Competition</a:t>
            </a:r>
            <a:endParaRPr lang="zh-TW" altLang="en-US" dirty="0"/>
          </a:p>
        </p:txBody>
      </p:sp>
      <p:sp>
        <p:nvSpPr>
          <p:cNvPr id="9" name="矩形 8"/>
          <p:cNvSpPr/>
          <p:nvPr/>
        </p:nvSpPr>
        <p:spPr>
          <a:xfrm>
            <a:off x="712281" y="6056991"/>
            <a:ext cx="5198991" cy="369332"/>
          </a:xfrm>
          <a:prstGeom prst="rect">
            <a:avLst/>
          </a:prstGeom>
        </p:spPr>
        <p:txBody>
          <a:bodyPr wrap="square">
            <a:spAutoFit/>
          </a:bodyPr>
          <a:lstStyle/>
          <a:p>
            <a:r>
              <a:rPr lang="en-US" altLang="zh-TW" dirty="0"/>
              <a:t>https://www.youtube.com/watch?v=ageh45rxyXU</a:t>
            </a:r>
            <a:endParaRPr lang="zh-TW" altLang="en-US" dirty="0"/>
          </a:p>
        </p:txBody>
      </p:sp>
    </p:spTree>
    <p:extLst>
      <p:ext uri="{BB962C8B-B14F-4D97-AF65-F5344CB8AC3E}">
        <p14:creationId xmlns:p14="http://schemas.microsoft.com/office/powerpoint/2010/main" val="40084747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err="1"/>
              <a:t>Kaggle</a:t>
            </a:r>
            <a:r>
              <a:rPr lang="en-US" altLang="zh-TW" dirty="0"/>
              <a:t> Earthquake Prediction Challenge</a:t>
            </a:r>
            <a:endParaRPr lang="zh-TW" altLang="en-US" dirty="0"/>
          </a:p>
        </p:txBody>
      </p:sp>
      <p:sp>
        <p:nvSpPr>
          <p:cNvPr id="4" name="矩形 3"/>
          <p:cNvSpPr/>
          <p:nvPr/>
        </p:nvSpPr>
        <p:spPr>
          <a:xfrm>
            <a:off x="628650" y="5683645"/>
            <a:ext cx="6765637" cy="369332"/>
          </a:xfrm>
          <a:prstGeom prst="rect">
            <a:avLst/>
          </a:prstGeom>
        </p:spPr>
        <p:txBody>
          <a:bodyPr wrap="square">
            <a:spAutoFit/>
          </a:bodyPr>
          <a:lstStyle/>
          <a:p>
            <a:r>
              <a:rPr lang="en-US" altLang="zh-TW" dirty="0"/>
              <a:t>https://github.com/llSourcell/Kaggle_Earthquake_challenge</a:t>
            </a:r>
            <a:endParaRPr lang="zh-TW" altLang="en-US" dirty="0"/>
          </a:p>
        </p:txBody>
      </p:sp>
      <p:pic>
        <p:nvPicPr>
          <p:cNvPr id="7" name="內容版面配置區 6"/>
          <p:cNvPicPr>
            <a:picLocks noGrp="1" noChangeAspect="1"/>
          </p:cNvPicPr>
          <p:nvPr>
            <p:ph idx="1"/>
          </p:nvPr>
        </p:nvPicPr>
        <p:blipFill>
          <a:blip r:embed="rId2"/>
          <a:stretch>
            <a:fillRect/>
          </a:stretch>
        </p:blipFill>
        <p:spPr>
          <a:xfrm>
            <a:off x="480868" y="2270850"/>
            <a:ext cx="8462960" cy="2372793"/>
          </a:xfrm>
          <a:prstGeom prst="rect">
            <a:avLst/>
          </a:prstGeom>
        </p:spPr>
      </p:pic>
      <p:sp>
        <p:nvSpPr>
          <p:cNvPr id="9" name="矩形 8"/>
          <p:cNvSpPr/>
          <p:nvPr/>
        </p:nvSpPr>
        <p:spPr>
          <a:xfrm>
            <a:off x="628650" y="1812745"/>
            <a:ext cx="6931891" cy="369332"/>
          </a:xfrm>
          <a:prstGeom prst="rect">
            <a:avLst/>
          </a:prstGeom>
        </p:spPr>
        <p:txBody>
          <a:bodyPr wrap="square">
            <a:spAutoFit/>
          </a:bodyPr>
          <a:lstStyle/>
          <a:p>
            <a:r>
              <a:rPr lang="en-US" altLang="zh-TW" dirty="0"/>
              <a:t>https://www.kaggle.com/c/LANL-Earthquake-Prediction/data</a:t>
            </a:r>
            <a:endParaRPr lang="zh-TW" altLang="en-US" dirty="0"/>
          </a:p>
        </p:txBody>
      </p:sp>
      <p:sp>
        <p:nvSpPr>
          <p:cNvPr id="10" name="矩形 9"/>
          <p:cNvSpPr/>
          <p:nvPr/>
        </p:nvSpPr>
        <p:spPr>
          <a:xfrm>
            <a:off x="628650" y="4794312"/>
            <a:ext cx="3717684" cy="369332"/>
          </a:xfrm>
          <a:prstGeom prst="rect">
            <a:avLst/>
          </a:prstGeom>
        </p:spPr>
        <p:txBody>
          <a:bodyPr wrap="none">
            <a:spAutoFit/>
          </a:bodyPr>
          <a:lstStyle/>
          <a:p>
            <a:r>
              <a:rPr lang="en-US" altLang="zh-TW" dirty="0"/>
              <a:t>https://github.com/Kaggle/kaggle-api</a:t>
            </a:r>
            <a:endParaRPr lang="zh-TW" altLang="en-US" dirty="0"/>
          </a:p>
        </p:txBody>
      </p:sp>
      <p:sp>
        <p:nvSpPr>
          <p:cNvPr id="11" name="矩形 10"/>
          <p:cNvSpPr/>
          <p:nvPr/>
        </p:nvSpPr>
        <p:spPr>
          <a:xfrm>
            <a:off x="628650" y="5314313"/>
            <a:ext cx="5273386" cy="369332"/>
          </a:xfrm>
          <a:prstGeom prst="rect">
            <a:avLst/>
          </a:prstGeom>
        </p:spPr>
        <p:txBody>
          <a:bodyPr wrap="square">
            <a:spAutoFit/>
          </a:bodyPr>
          <a:lstStyle/>
          <a:p>
            <a:r>
              <a:rPr lang="en-US" altLang="zh-TW" dirty="0"/>
              <a:t>https://www.youtube.com/watch?v=TffGdSsWKlA</a:t>
            </a:r>
            <a:endParaRPr lang="zh-TW" altLang="en-US" dirty="0"/>
          </a:p>
        </p:txBody>
      </p:sp>
      <p:sp>
        <p:nvSpPr>
          <p:cNvPr id="12" name="矩形 11"/>
          <p:cNvSpPr/>
          <p:nvPr/>
        </p:nvSpPr>
        <p:spPr>
          <a:xfrm>
            <a:off x="1973661" y="6160699"/>
            <a:ext cx="6274412" cy="646331"/>
          </a:xfrm>
          <a:prstGeom prst="rect">
            <a:avLst/>
          </a:prstGeom>
        </p:spPr>
        <p:txBody>
          <a:bodyPr wrap="square">
            <a:spAutoFit/>
          </a:bodyPr>
          <a:lstStyle/>
          <a:p>
            <a:r>
              <a:rPr lang="en-US" altLang="zh-TW" dirty="0" err="1"/>
              <a:t>Kaggle_challenges</a:t>
            </a:r>
            <a:r>
              <a:rPr lang="en-US" altLang="zh-TW" dirty="0"/>
              <a:t>/LANL_Earthquake_Challenge_DNN_1D_CNN_LSTM_with_TPU.ipynb</a:t>
            </a:r>
            <a:endParaRPr lang="zh-TW" altLang="en-US" dirty="0"/>
          </a:p>
        </p:txBody>
      </p:sp>
      <p:sp>
        <p:nvSpPr>
          <p:cNvPr id="5" name="矩形 4"/>
          <p:cNvSpPr/>
          <p:nvPr/>
        </p:nvSpPr>
        <p:spPr>
          <a:xfrm>
            <a:off x="711777" y="6160699"/>
            <a:ext cx="1261884" cy="584775"/>
          </a:xfrm>
          <a:prstGeom prst="rect">
            <a:avLst/>
          </a:prstGeom>
          <a:solidFill>
            <a:schemeClr val="tx1">
              <a:lumMod val="95000"/>
              <a:lumOff val="5000"/>
            </a:schemeClr>
          </a:solidFill>
        </p:spPr>
        <p:txBody>
          <a:bodyPr wrap="none">
            <a:spAutoFit/>
          </a:bodyPr>
          <a:lstStyle/>
          <a:p>
            <a:r>
              <a:rPr lang="en-US" altLang="zh-TW" sz="3200" dirty="0" smtClean="0">
                <a:solidFill>
                  <a:schemeClr val="bg1"/>
                </a:solidFill>
              </a:rPr>
              <a:t>DEMO</a:t>
            </a:r>
            <a:endParaRPr lang="zh-TW" altLang="en-US" sz="3200" dirty="0">
              <a:solidFill>
                <a:schemeClr val="bg1"/>
              </a:solidFill>
            </a:endParaRPr>
          </a:p>
        </p:txBody>
      </p:sp>
    </p:spTree>
    <p:extLst>
      <p:ext uri="{BB962C8B-B14F-4D97-AF65-F5344CB8AC3E}">
        <p14:creationId xmlns:p14="http://schemas.microsoft.com/office/powerpoint/2010/main" val="29385935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70808" y="408770"/>
            <a:ext cx="7339189" cy="830997"/>
          </a:xfrm>
          <a:prstGeom prst="rect">
            <a:avLst/>
          </a:prstGeom>
        </p:spPr>
        <p:txBody>
          <a:bodyPr wrap="none">
            <a:spAutoFit/>
          </a:bodyPr>
          <a:lstStyle/>
          <a:p>
            <a:r>
              <a:rPr lang="en-US" altLang="zh-TW" sz="4800" dirty="0"/>
              <a:t>DNA Sequence Data Analysis</a:t>
            </a:r>
            <a:endParaRPr lang="zh-TW" altLang="en-US" sz="4800" dirty="0"/>
          </a:p>
        </p:txBody>
      </p:sp>
      <p:sp>
        <p:nvSpPr>
          <p:cNvPr id="3" name="矩形 2"/>
          <p:cNvSpPr/>
          <p:nvPr/>
        </p:nvSpPr>
        <p:spPr>
          <a:xfrm>
            <a:off x="537016" y="1419165"/>
            <a:ext cx="7781361" cy="646331"/>
          </a:xfrm>
          <a:prstGeom prst="rect">
            <a:avLst/>
          </a:prstGeom>
        </p:spPr>
        <p:txBody>
          <a:bodyPr wrap="none">
            <a:spAutoFit/>
          </a:bodyPr>
          <a:lstStyle/>
          <a:p>
            <a:r>
              <a:rPr lang="en-US" altLang="zh-TW" dirty="0"/>
              <a:t>Working with DNA sequence data for </a:t>
            </a:r>
            <a:r>
              <a:rPr lang="en-US" altLang="zh-TW" dirty="0" smtClean="0"/>
              <a:t>ML</a:t>
            </a:r>
          </a:p>
          <a:p>
            <a:r>
              <a:rPr lang="en-US" altLang="zh-TW" dirty="0">
                <a:hlinkClick r:id="rId2"/>
              </a:rPr>
              <a:t>https://www.kaggle.com/thomasnelson/working-with-dna-sequence-data-for-ml</a:t>
            </a:r>
            <a:endParaRPr lang="zh-TW" altLang="en-US" dirty="0"/>
          </a:p>
        </p:txBody>
      </p:sp>
      <p:pic>
        <p:nvPicPr>
          <p:cNvPr id="4" name="圖片 3"/>
          <p:cNvPicPr>
            <a:picLocks noChangeAspect="1"/>
          </p:cNvPicPr>
          <p:nvPr/>
        </p:nvPicPr>
        <p:blipFill>
          <a:blip r:embed="rId3"/>
          <a:stretch>
            <a:fillRect/>
          </a:stretch>
        </p:blipFill>
        <p:spPr>
          <a:xfrm>
            <a:off x="537016" y="2748314"/>
            <a:ext cx="2812906" cy="3258192"/>
          </a:xfrm>
          <a:prstGeom prst="rect">
            <a:avLst/>
          </a:prstGeom>
        </p:spPr>
      </p:pic>
      <p:pic>
        <p:nvPicPr>
          <p:cNvPr id="5" name="圖片 4"/>
          <p:cNvPicPr>
            <a:picLocks noChangeAspect="1"/>
          </p:cNvPicPr>
          <p:nvPr/>
        </p:nvPicPr>
        <p:blipFill>
          <a:blip r:embed="rId4"/>
          <a:stretch>
            <a:fillRect/>
          </a:stretch>
        </p:blipFill>
        <p:spPr>
          <a:xfrm>
            <a:off x="3640808" y="3229658"/>
            <a:ext cx="4795556" cy="2295503"/>
          </a:xfrm>
          <a:prstGeom prst="rect">
            <a:avLst/>
          </a:prstGeom>
        </p:spPr>
      </p:pic>
    </p:spTree>
    <p:extLst>
      <p:ext uri="{BB962C8B-B14F-4D97-AF65-F5344CB8AC3E}">
        <p14:creationId xmlns:p14="http://schemas.microsoft.com/office/powerpoint/2010/main" val="23951102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600" dirty="0" smtClean="0"/>
              <a:t>Sequence Data</a:t>
            </a:r>
          </a:p>
          <a:p>
            <a:pPr algn="ctr"/>
            <a:r>
              <a:rPr lang="zh-TW" altLang="en-US" sz="6600" dirty="0" smtClean="0"/>
              <a:t>的分析</a:t>
            </a:r>
            <a:r>
              <a:rPr lang="en-US" altLang="zh-TW" sz="6600" dirty="0" smtClean="0"/>
              <a:t>(2)</a:t>
            </a:r>
          </a:p>
          <a:p>
            <a:pPr algn="ctr"/>
            <a:r>
              <a:rPr lang="en-US" altLang="zh-TW" sz="6600" dirty="0" smtClean="0"/>
              <a:t>NLP</a:t>
            </a:r>
            <a:endParaRPr lang="zh-TW" altLang="en-US" sz="6600" dirty="0"/>
          </a:p>
        </p:txBody>
      </p:sp>
    </p:spTree>
    <p:extLst>
      <p:ext uri="{BB962C8B-B14F-4D97-AF65-F5344CB8AC3E}">
        <p14:creationId xmlns:p14="http://schemas.microsoft.com/office/powerpoint/2010/main" val="40378425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6"/>
            <a:ext cx="7886700" cy="821295"/>
          </a:xfrm>
        </p:spPr>
        <p:txBody>
          <a:bodyPr>
            <a:normAutofit/>
          </a:bodyPr>
          <a:lstStyle/>
          <a:p>
            <a:r>
              <a:rPr lang="en-US" altLang="zh-TW" b="1" dirty="0" smtClean="0">
                <a:effectLst>
                  <a:outerShdw blurRad="38100" dist="38100" dir="2700000" algn="tl">
                    <a:srgbClr val="000000">
                      <a:alpha val="43137"/>
                    </a:srgbClr>
                  </a:outerShdw>
                </a:effectLst>
              </a:rPr>
              <a:t>NLP</a:t>
            </a:r>
            <a:r>
              <a:rPr lang="zh-TW" altLang="en-US" b="1" dirty="0" smtClean="0">
                <a:effectLst>
                  <a:outerShdw blurRad="38100" dist="38100" dir="2700000" algn="tl">
                    <a:srgbClr val="000000">
                      <a:alpha val="43137"/>
                    </a:srgbClr>
                  </a:outerShdw>
                </a:effectLst>
              </a:rPr>
              <a:t> </a:t>
            </a:r>
            <a:r>
              <a:rPr lang="en-US" altLang="zh-TW" sz="2000" b="1" dirty="0" smtClean="0">
                <a:effectLst>
                  <a:outerShdw blurRad="38100" dist="38100" dir="2700000" algn="tl">
                    <a:srgbClr val="000000">
                      <a:alpha val="43137"/>
                    </a:srgbClr>
                  </a:outerShdw>
                </a:effectLst>
              </a:rPr>
              <a:t>Natural </a:t>
            </a:r>
            <a:r>
              <a:rPr lang="en-US" altLang="zh-TW" sz="2000" b="1" dirty="0">
                <a:effectLst>
                  <a:outerShdw blurRad="38100" dist="38100" dir="2700000" algn="tl">
                    <a:srgbClr val="000000">
                      <a:alpha val="43137"/>
                    </a:srgbClr>
                  </a:outerShdw>
                </a:effectLst>
              </a:rPr>
              <a:t>Language </a:t>
            </a:r>
            <a:r>
              <a:rPr lang="en-US" altLang="zh-TW" sz="2000" b="1" dirty="0" smtClean="0">
                <a:effectLst>
                  <a:outerShdw blurRad="38100" dist="38100" dir="2700000" algn="tl">
                    <a:srgbClr val="000000">
                      <a:alpha val="43137"/>
                    </a:srgbClr>
                  </a:outerShdw>
                </a:effectLst>
              </a:rPr>
              <a:t>Processing</a:t>
            </a:r>
            <a:r>
              <a:rPr lang="zh-TW" altLang="en-US" sz="2000" b="1" dirty="0" smtClean="0">
                <a:effectLst>
                  <a:outerShdw blurRad="38100" dist="38100" dir="2700000" algn="tl">
                    <a:srgbClr val="000000">
                      <a:alpha val="43137"/>
                    </a:srgbClr>
                  </a:outerShdw>
                </a:effectLst>
              </a:rPr>
              <a:t> </a:t>
            </a:r>
            <a:r>
              <a:rPr lang="zh-TW" altLang="en-US" sz="3200" b="1" dirty="0" smtClean="0">
                <a:effectLst>
                  <a:outerShdw blurRad="38100" dist="38100" dir="2700000" algn="tl">
                    <a:srgbClr val="000000">
                      <a:alpha val="43137"/>
                    </a:srgbClr>
                  </a:outerShdw>
                </a:effectLst>
              </a:rPr>
              <a:t>自然語言處理</a:t>
            </a:r>
            <a:endParaRPr lang="zh-TW" altLang="en-US" sz="3200" dirty="0"/>
          </a:p>
        </p:txBody>
      </p:sp>
      <p:sp>
        <p:nvSpPr>
          <p:cNvPr id="3" name="內容版面配置區 2"/>
          <p:cNvSpPr>
            <a:spLocks noGrp="1"/>
          </p:cNvSpPr>
          <p:nvPr>
            <p:ph idx="1"/>
          </p:nvPr>
        </p:nvSpPr>
        <p:spPr>
          <a:xfrm>
            <a:off x="628650" y="1594792"/>
            <a:ext cx="7886700" cy="4351338"/>
          </a:xfrm>
        </p:spPr>
        <p:txBody>
          <a:bodyPr/>
          <a:lstStyle/>
          <a:p>
            <a:r>
              <a:rPr lang="zh-TW" altLang="en-US" dirty="0"/>
              <a:t>自然語言處理</a:t>
            </a:r>
            <a:r>
              <a:rPr lang="zh-TW" altLang="en-US" dirty="0" smtClean="0"/>
              <a:t>（</a:t>
            </a:r>
            <a:r>
              <a:rPr lang="en-US" altLang="zh-TW" dirty="0" smtClean="0"/>
              <a:t>Natural </a:t>
            </a:r>
            <a:r>
              <a:rPr lang="en-US" altLang="zh-TW" dirty="0"/>
              <a:t>Language Processing</a:t>
            </a:r>
            <a:r>
              <a:rPr lang="zh-TW" altLang="en-US" dirty="0" smtClean="0"/>
              <a:t>，</a:t>
            </a:r>
            <a:r>
              <a:rPr lang="en-US" altLang="zh-TW" dirty="0" smtClean="0"/>
              <a:t>NLP</a:t>
            </a:r>
            <a:r>
              <a:rPr lang="zh-TW" altLang="en-US" dirty="0"/>
              <a:t>）是人工智慧和語言學領域的分支學科</a:t>
            </a:r>
            <a:r>
              <a:rPr lang="zh-TW" altLang="en-US" dirty="0" smtClean="0"/>
              <a:t>。</a:t>
            </a:r>
            <a:endParaRPr lang="en-US" altLang="zh-TW" dirty="0" smtClean="0"/>
          </a:p>
          <a:p>
            <a:r>
              <a:rPr lang="zh-TW" altLang="en-US" dirty="0" smtClean="0"/>
              <a:t>此</a:t>
            </a:r>
            <a:r>
              <a:rPr lang="zh-TW" altLang="en-US" dirty="0"/>
              <a:t>領域探討如何處理及運用自然語言；自然語言處理包括多方面和步驟，基本有認知、理解、生成等部分</a:t>
            </a:r>
            <a:r>
              <a:rPr lang="zh-TW" altLang="en-US" dirty="0" smtClean="0"/>
              <a:t>。</a:t>
            </a:r>
            <a:endParaRPr lang="zh-TW" altLang="en-US" dirty="0"/>
          </a:p>
          <a:p>
            <a:r>
              <a:rPr lang="zh-TW" altLang="en-US" dirty="0"/>
              <a:t>自然語言認知和理解是讓電腦把輸入的語言變成有意思的符號和關係，然後根據目的再處理。</a:t>
            </a:r>
            <a:r>
              <a:rPr lang="zh-TW" altLang="en-US" b="1" dirty="0"/>
              <a:t>自然語言生成系統</a:t>
            </a:r>
            <a:r>
              <a:rPr lang="zh-TW" altLang="en-US" dirty="0"/>
              <a:t>則是把電腦資料轉化為自然語言。</a:t>
            </a:r>
          </a:p>
        </p:txBody>
      </p:sp>
      <p:sp>
        <p:nvSpPr>
          <p:cNvPr id="4" name="矩形 3"/>
          <p:cNvSpPr/>
          <p:nvPr/>
        </p:nvSpPr>
        <p:spPr>
          <a:xfrm>
            <a:off x="694553" y="1001755"/>
            <a:ext cx="4572000" cy="369332"/>
          </a:xfrm>
          <a:prstGeom prst="rect">
            <a:avLst/>
          </a:prstGeom>
        </p:spPr>
        <p:txBody>
          <a:bodyPr>
            <a:spAutoFit/>
          </a:bodyPr>
          <a:lstStyle/>
          <a:p>
            <a:r>
              <a:rPr lang="en-US" altLang="zh-TW" dirty="0" smtClean="0"/>
              <a:t>https://zh.wikipedia.org/wiki/</a:t>
            </a:r>
            <a:r>
              <a:rPr lang="zh-TW" altLang="en-US" dirty="0" smtClean="0"/>
              <a:t>自然語言處理</a:t>
            </a:r>
            <a:endParaRPr lang="zh-TW" altLang="en-US" dirty="0"/>
          </a:p>
        </p:txBody>
      </p:sp>
      <p:sp>
        <p:nvSpPr>
          <p:cNvPr id="5" name="矩形 4"/>
          <p:cNvSpPr/>
          <p:nvPr/>
        </p:nvSpPr>
        <p:spPr>
          <a:xfrm>
            <a:off x="506627" y="6169836"/>
            <a:ext cx="6668530" cy="646331"/>
          </a:xfrm>
          <a:prstGeom prst="rect">
            <a:avLst/>
          </a:prstGeom>
        </p:spPr>
        <p:txBody>
          <a:bodyPr wrap="square">
            <a:spAutoFit/>
          </a:bodyPr>
          <a:lstStyle/>
          <a:p>
            <a:r>
              <a:rPr lang="en-US" altLang="zh-TW" dirty="0"/>
              <a:t>http://research.sinica.edu.tw/nlp-natural-language-processing-chinese-knowledge-information/</a:t>
            </a:r>
          </a:p>
        </p:txBody>
      </p:sp>
    </p:spTree>
    <p:extLst>
      <p:ext uri="{BB962C8B-B14F-4D97-AF65-F5344CB8AC3E}">
        <p14:creationId xmlns:p14="http://schemas.microsoft.com/office/powerpoint/2010/main" val="23977708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https://elham-khanche.github.io/blog/assets/img/RNN/Slide53.png"/>
          <p:cNvPicPr>
            <a:picLocks noChangeAspect="1" noChangeArrowheads="1"/>
          </p:cNvPicPr>
          <p:nvPr/>
        </p:nvPicPr>
        <p:blipFill rotWithShape="1">
          <a:blip r:embed="rId2">
            <a:extLst>
              <a:ext uri="{28A0092B-C50C-407E-A947-70E740481C1C}">
                <a14:useLocalDpi xmlns:a14="http://schemas.microsoft.com/office/drawing/2010/main" val="0"/>
              </a:ext>
            </a:extLst>
          </a:blip>
          <a:srcRect r="39089" b="15970"/>
          <a:stretch/>
        </p:blipFill>
        <p:spPr bwMode="auto">
          <a:xfrm>
            <a:off x="1284158" y="1528484"/>
            <a:ext cx="5569723" cy="4322077"/>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515098" y="344615"/>
            <a:ext cx="3401765" cy="923330"/>
          </a:xfrm>
          <a:prstGeom prst="rect">
            <a:avLst/>
          </a:prstGeom>
        </p:spPr>
        <p:txBody>
          <a:bodyPr wrap="none">
            <a:spAutoFit/>
          </a:bodyPr>
          <a:lstStyle/>
          <a:p>
            <a:pPr algn="ctr"/>
            <a:r>
              <a:rPr lang="en-US" altLang="zh-TW" sz="5400" dirty="0" smtClean="0"/>
              <a:t>RNN  for…..</a:t>
            </a:r>
            <a:endParaRPr lang="en-US" altLang="zh-TW" sz="5400" dirty="0"/>
          </a:p>
        </p:txBody>
      </p:sp>
      <p:sp>
        <p:nvSpPr>
          <p:cNvPr id="4" name="矩形 3"/>
          <p:cNvSpPr/>
          <p:nvPr/>
        </p:nvSpPr>
        <p:spPr>
          <a:xfrm>
            <a:off x="707752" y="5972432"/>
            <a:ext cx="6418221" cy="646331"/>
          </a:xfrm>
          <a:prstGeom prst="rect">
            <a:avLst/>
          </a:prstGeom>
        </p:spPr>
        <p:txBody>
          <a:bodyPr wrap="square">
            <a:spAutoFit/>
          </a:bodyPr>
          <a:lstStyle/>
          <a:p>
            <a:r>
              <a:rPr lang="en-US" altLang="zh-TW" dirty="0" smtClean="0"/>
              <a:t>https://brohrer.mcknote.com/zh-Hant/how_machine_learning_works/how_rnns_lstm_work.html</a:t>
            </a:r>
            <a:endParaRPr lang="zh-TW" altLang="en-US" dirty="0"/>
          </a:p>
        </p:txBody>
      </p:sp>
      <p:sp>
        <p:nvSpPr>
          <p:cNvPr id="3" name="矩形 2"/>
          <p:cNvSpPr/>
          <p:nvPr/>
        </p:nvSpPr>
        <p:spPr>
          <a:xfrm>
            <a:off x="4320746" y="483283"/>
            <a:ext cx="4572000" cy="923330"/>
          </a:xfrm>
          <a:prstGeom prst="rect">
            <a:avLst/>
          </a:prstGeom>
        </p:spPr>
        <p:txBody>
          <a:bodyPr>
            <a:spAutoFit/>
          </a:bodyPr>
          <a:lstStyle/>
          <a:p>
            <a:r>
              <a:rPr lang="zh-TW" altLang="en-US" dirty="0"/>
              <a:t>列到序列翻譯（</a:t>
            </a:r>
            <a:r>
              <a:rPr lang="en-US" altLang="zh-TW" dirty="0"/>
              <a:t>sequence to sequence translation</a:t>
            </a:r>
            <a:r>
              <a:rPr lang="zh-TW" altLang="en-US" dirty="0"/>
              <a:t>），包括將語音轉為文字或翻譯不同語言</a:t>
            </a:r>
          </a:p>
        </p:txBody>
      </p:sp>
    </p:spTree>
    <p:extLst>
      <p:ext uri="{BB962C8B-B14F-4D97-AF65-F5344CB8AC3E}">
        <p14:creationId xmlns:p14="http://schemas.microsoft.com/office/powerpoint/2010/main" val="22074003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94353" y="188147"/>
            <a:ext cx="2940460" cy="1011390"/>
          </a:xfrm>
        </p:spPr>
        <p:txBody>
          <a:bodyPr/>
          <a:lstStyle/>
          <a:p>
            <a:r>
              <a:rPr lang="en-US" altLang="zh-TW" dirty="0"/>
              <a:t>NLP</a:t>
            </a:r>
            <a:r>
              <a:rPr lang="zh-TW" altLang="en-US" dirty="0"/>
              <a:t>應用</a:t>
            </a:r>
          </a:p>
        </p:txBody>
      </p:sp>
      <p:sp>
        <p:nvSpPr>
          <p:cNvPr id="3" name="內容版面配置區 2"/>
          <p:cNvSpPr>
            <a:spLocks noGrp="1"/>
          </p:cNvSpPr>
          <p:nvPr>
            <p:ph idx="1"/>
          </p:nvPr>
        </p:nvSpPr>
        <p:spPr>
          <a:xfrm>
            <a:off x="530328" y="1304514"/>
            <a:ext cx="7797595" cy="5155279"/>
          </a:xfrm>
        </p:spPr>
        <p:txBody>
          <a:bodyPr>
            <a:noAutofit/>
          </a:bodyPr>
          <a:lstStyle/>
          <a:p>
            <a:pPr marL="0" indent="0">
              <a:buNone/>
            </a:pPr>
            <a:r>
              <a:rPr lang="zh-TW" altLang="en-US" sz="1600" b="1" dirty="0">
                <a:solidFill>
                  <a:srgbClr val="FF0000"/>
                </a:solidFill>
                <a:effectLst>
                  <a:outerShdw blurRad="38100" dist="38100" dir="2700000" algn="tl">
                    <a:srgbClr val="000000">
                      <a:alpha val="43137"/>
                    </a:srgbClr>
                  </a:outerShdw>
                </a:effectLst>
              </a:rPr>
              <a:t>文字朗讀（</a:t>
            </a:r>
            <a:r>
              <a:rPr lang="en-US" altLang="zh-TW" sz="1600" b="1" dirty="0">
                <a:solidFill>
                  <a:srgbClr val="FF0000"/>
                </a:solidFill>
                <a:effectLst>
                  <a:outerShdw blurRad="38100" dist="38100" dir="2700000" algn="tl">
                    <a:srgbClr val="000000">
                      <a:alpha val="43137"/>
                    </a:srgbClr>
                  </a:outerShdw>
                </a:effectLst>
              </a:rPr>
              <a:t>Text to speech</a:t>
            </a:r>
            <a:r>
              <a:rPr lang="zh-TW" altLang="en-US" sz="1600" b="1" dirty="0">
                <a:solidFill>
                  <a:srgbClr val="FF0000"/>
                </a:solidFill>
                <a:effectLst>
                  <a:outerShdw blurRad="38100" dist="38100" dir="2700000" algn="tl">
                    <a:srgbClr val="000000">
                      <a:alpha val="43137"/>
                    </a:srgbClr>
                  </a:outerShdw>
                </a:effectLst>
              </a:rPr>
              <a:t>）</a:t>
            </a:r>
            <a:r>
              <a:rPr lang="en-US" altLang="zh-TW" sz="1600" b="1" dirty="0">
                <a:solidFill>
                  <a:srgbClr val="FF0000"/>
                </a:solidFill>
                <a:effectLst>
                  <a:outerShdw blurRad="38100" dist="38100" dir="2700000" algn="tl">
                    <a:srgbClr val="000000">
                      <a:alpha val="43137"/>
                    </a:srgbClr>
                  </a:outerShdw>
                </a:effectLst>
              </a:rPr>
              <a:t>/</a:t>
            </a:r>
            <a:r>
              <a:rPr lang="zh-TW" altLang="en-US" sz="1600" b="1" dirty="0">
                <a:solidFill>
                  <a:srgbClr val="FF0000"/>
                </a:solidFill>
                <a:effectLst>
                  <a:outerShdw blurRad="38100" dist="38100" dir="2700000" algn="tl">
                    <a:srgbClr val="000000">
                      <a:alpha val="43137"/>
                    </a:srgbClr>
                  </a:outerShdw>
                </a:effectLst>
              </a:rPr>
              <a:t>語音合成（</a:t>
            </a:r>
            <a:r>
              <a:rPr lang="en-US" altLang="zh-TW" sz="1600" b="1" dirty="0">
                <a:solidFill>
                  <a:srgbClr val="FF0000"/>
                </a:solidFill>
                <a:effectLst>
                  <a:outerShdw blurRad="38100" dist="38100" dir="2700000" algn="tl">
                    <a:srgbClr val="000000">
                      <a:alpha val="43137"/>
                    </a:srgbClr>
                  </a:outerShdw>
                </a:effectLst>
              </a:rPr>
              <a:t>Speech synthesis</a:t>
            </a:r>
            <a:r>
              <a:rPr lang="zh-TW" altLang="en-US" sz="1600" b="1" dirty="0">
                <a:solidFill>
                  <a:srgbClr val="FF0000"/>
                </a:solidFill>
                <a:effectLst>
                  <a:outerShdw blurRad="38100" dist="38100" dir="2700000" algn="tl">
                    <a:srgbClr val="000000">
                      <a:alpha val="43137"/>
                    </a:srgbClr>
                  </a:outerShdw>
                </a:effectLst>
              </a:rPr>
              <a:t>）</a:t>
            </a:r>
          </a:p>
          <a:p>
            <a:pPr marL="0" indent="0">
              <a:buNone/>
            </a:pPr>
            <a:r>
              <a:rPr lang="zh-TW" altLang="en-US" sz="1600" b="1" dirty="0">
                <a:solidFill>
                  <a:srgbClr val="FF0000"/>
                </a:solidFill>
                <a:effectLst>
                  <a:outerShdw blurRad="38100" dist="38100" dir="2700000" algn="tl">
                    <a:srgbClr val="000000">
                      <a:alpha val="43137"/>
                    </a:srgbClr>
                  </a:outerShdw>
                </a:effectLst>
              </a:rPr>
              <a:t>語音識別（</a:t>
            </a:r>
            <a:r>
              <a:rPr lang="en-US" altLang="zh-TW" sz="1600" b="1" dirty="0">
                <a:solidFill>
                  <a:srgbClr val="FF0000"/>
                </a:solidFill>
                <a:effectLst>
                  <a:outerShdw blurRad="38100" dist="38100" dir="2700000" algn="tl">
                    <a:srgbClr val="000000">
                      <a:alpha val="43137"/>
                    </a:srgbClr>
                  </a:outerShdw>
                </a:effectLst>
              </a:rPr>
              <a:t>Speech recognition</a:t>
            </a:r>
            <a:r>
              <a:rPr lang="zh-TW" altLang="en-US" sz="1600" b="1" dirty="0">
                <a:solidFill>
                  <a:srgbClr val="FF0000"/>
                </a:solidFill>
                <a:effectLst>
                  <a:outerShdw blurRad="38100" dist="38100" dir="2700000" algn="tl">
                    <a:srgbClr val="000000">
                      <a:alpha val="43137"/>
                    </a:srgbClr>
                  </a:outerShdw>
                </a:effectLst>
              </a:rPr>
              <a:t>）</a:t>
            </a:r>
          </a:p>
          <a:p>
            <a:pPr marL="0" indent="0">
              <a:buNone/>
            </a:pPr>
            <a:r>
              <a:rPr lang="zh-TW" altLang="en-US" sz="1600" b="1" dirty="0">
                <a:effectLst>
                  <a:outerShdw blurRad="38100" dist="38100" dir="2700000" algn="tl">
                    <a:srgbClr val="000000">
                      <a:alpha val="43137"/>
                    </a:srgbClr>
                  </a:outerShdw>
                </a:effectLst>
              </a:rPr>
              <a:t>中文自動分詞（</a:t>
            </a:r>
            <a:r>
              <a:rPr lang="en-US" altLang="zh-TW" sz="1600" b="1" dirty="0">
                <a:effectLst>
                  <a:outerShdw blurRad="38100" dist="38100" dir="2700000" algn="tl">
                    <a:srgbClr val="000000">
                      <a:alpha val="43137"/>
                    </a:srgbClr>
                  </a:outerShdw>
                </a:effectLst>
              </a:rPr>
              <a:t>Chinese word segmentation</a:t>
            </a:r>
            <a:r>
              <a:rPr lang="zh-TW" altLang="en-US" sz="1600" b="1" dirty="0">
                <a:effectLst>
                  <a:outerShdw blurRad="38100" dist="38100" dir="2700000" algn="tl">
                    <a:srgbClr val="000000">
                      <a:alpha val="43137"/>
                    </a:srgbClr>
                  </a:outerShdw>
                </a:effectLst>
              </a:rPr>
              <a:t>）</a:t>
            </a:r>
          </a:p>
          <a:p>
            <a:pPr marL="0" indent="0">
              <a:buNone/>
            </a:pPr>
            <a:r>
              <a:rPr lang="zh-TW" altLang="en-US" sz="1600" b="1" dirty="0">
                <a:effectLst>
                  <a:outerShdw blurRad="38100" dist="38100" dir="2700000" algn="tl">
                    <a:srgbClr val="000000">
                      <a:alpha val="43137"/>
                    </a:srgbClr>
                  </a:outerShdw>
                </a:effectLst>
              </a:rPr>
              <a:t>詞性標註（</a:t>
            </a:r>
            <a:r>
              <a:rPr lang="en-US" altLang="zh-TW" sz="1600" b="1" dirty="0">
                <a:effectLst>
                  <a:outerShdw blurRad="38100" dist="38100" dir="2700000" algn="tl">
                    <a:srgbClr val="000000">
                      <a:alpha val="43137"/>
                    </a:srgbClr>
                  </a:outerShdw>
                </a:effectLst>
              </a:rPr>
              <a:t>Part-of-speech tagging</a:t>
            </a:r>
            <a:r>
              <a:rPr lang="zh-TW" altLang="en-US" sz="1600" b="1" dirty="0">
                <a:effectLst>
                  <a:outerShdw blurRad="38100" dist="38100" dir="2700000" algn="tl">
                    <a:srgbClr val="000000">
                      <a:alpha val="43137"/>
                    </a:srgbClr>
                  </a:outerShdw>
                </a:effectLst>
              </a:rPr>
              <a:t>）</a:t>
            </a:r>
          </a:p>
          <a:p>
            <a:pPr marL="0" indent="0">
              <a:buNone/>
            </a:pPr>
            <a:r>
              <a:rPr lang="zh-TW" altLang="en-US" sz="1600" b="1" dirty="0">
                <a:effectLst>
                  <a:outerShdw blurRad="38100" dist="38100" dir="2700000" algn="tl">
                    <a:srgbClr val="000000">
                      <a:alpha val="43137"/>
                    </a:srgbClr>
                  </a:outerShdw>
                </a:effectLst>
              </a:rPr>
              <a:t>句法分析（</a:t>
            </a:r>
            <a:r>
              <a:rPr lang="en-US" altLang="zh-TW" sz="1600" b="1" dirty="0">
                <a:effectLst>
                  <a:outerShdw blurRad="38100" dist="38100" dir="2700000" algn="tl">
                    <a:srgbClr val="000000">
                      <a:alpha val="43137"/>
                    </a:srgbClr>
                  </a:outerShdw>
                </a:effectLst>
              </a:rPr>
              <a:t>Parsing</a:t>
            </a:r>
            <a:r>
              <a:rPr lang="zh-TW" altLang="en-US" sz="1600" b="1" dirty="0">
                <a:effectLst>
                  <a:outerShdw blurRad="38100" dist="38100" dir="2700000" algn="tl">
                    <a:srgbClr val="000000">
                      <a:alpha val="43137"/>
                    </a:srgbClr>
                  </a:outerShdw>
                </a:effectLst>
              </a:rPr>
              <a:t>）</a:t>
            </a:r>
          </a:p>
          <a:p>
            <a:pPr marL="0" indent="0">
              <a:buNone/>
            </a:pPr>
            <a:r>
              <a:rPr lang="zh-TW" altLang="en-US" sz="1600" b="1" dirty="0">
                <a:solidFill>
                  <a:srgbClr val="FF0000"/>
                </a:solidFill>
                <a:effectLst>
                  <a:outerShdw blurRad="38100" dist="38100" dir="2700000" algn="tl">
                    <a:srgbClr val="000000">
                      <a:alpha val="43137"/>
                    </a:srgbClr>
                  </a:outerShdw>
                </a:effectLst>
              </a:rPr>
              <a:t>自然語言生成（</a:t>
            </a:r>
            <a:r>
              <a:rPr lang="en-US" altLang="zh-TW" sz="1600" b="1" dirty="0">
                <a:solidFill>
                  <a:srgbClr val="FF0000"/>
                </a:solidFill>
                <a:effectLst>
                  <a:outerShdw blurRad="38100" dist="38100" dir="2700000" algn="tl">
                    <a:srgbClr val="000000">
                      <a:alpha val="43137"/>
                    </a:srgbClr>
                  </a:outerShdw>
                </a:effectLst>
              </a:rPr>
              <a:t>Natural language generation</a:t>
            </a:r>
            <a:r>
              <a:rPr lang="zh-TW" altLang="en-US" sz="1600" b="1" dirty="0">
                <a:solidFill>
                  <a:srgbClr val="FF0000"/>
                </a:solidFill>
                <a:effectLst>
                  <a:outerShdw blurRad="38100" dist="38100" dir="2700000" algn="tl">
                    <a:srgbClr val="000000">
                      <a:alpha val="43137"/>
                    </a:srgbClr>
                  </a:outerShdw>
                </a:effectLst>
              </a:rPr>
              <a:t>）</a:t>
            </a:r>
          </a:p>
          <a:p>
            <a:pPr marL="0" indent="0">
              <a:buNone/>
            </a:pPr>
            <a:r>
              <a:rPr lang="zh-TW" altLang="en-US" sz="1600" b="1" dirty="0">
                <a:solidFill>
                  <a:srgbClr val="FF0000"/>
                </a:solidFill>
                <a:effectLst>
                  <a:outerShdw blurRad="38100" dist="38100" dir="2700000" algn="tl">
                    <a:srgbClr val="000000">
                      <a:alpha val="43137"/>
                    </a:srgbClr>
                  </a:outerShdw>
                </a:effectLst>
              </a:rPr>
              <a:t>文字分類（</a:t>
            </a:r>
            <a:r>
              <a:rPr lang="en-US" altLang="zh-TW" sz="1600" b="1" dirty="0">
                <a:solidFill>
                  <a:srgbClr val="FF0000"/>
                </a:solidFill>
                <a:effectLst>
                  <a:outerShdw blurRad="38100" dist="38100" dir="2700000" algn="tl">
                    <a:srgbClr val="000000">
                      <a:alpha val="43137"/>
                    </a:srgbClr>
                  </a:outerShdw>
                </a:effectLst>
              </a:rPr>
              <a:t>Text categorization</a:t>
            </a:r>
            <a:r>
              <a:rPr lang="zh-TW" altLang="en-US" sz="1600" b="1" dirty="0">
                <a:solidFill>
                  <a:srgbClr val="FF0000"/>
                </a:solidFill>
                <a:effectLst>
                  <a:outerShdw blurRad="38100" dist="38100" dir="2700000" algn="tl">
                    <a:srgbClr val="000000">
                      <a:alpha val="43137"/>
                    </a:srgbClr>
                  </a:outerShdw>
                </a:effectLst>
              </a:rPr>
              <a:t>）</a:t>
            </a:r>
          </a:p>
          <a:p>
            <a:pPr marL="0" indent="0">
              <a:buNone/>
            </a:pPr>
            <a:r>
              <a:rPr lang="zh-TW" altLang="en-US" sz="1600" b="1" dirty="0">
                <a:effectLst>
                  <a:outerShdw blurRad="38100" dist="38100" dir="2700000" algn="tl">
                    <a:srgbClr val="000000">
                      <a:alpha val="43137"/>
                    </a:srgbClr>
                  </a:outerShdw>
                </a:effectLst>
              </a:rPr>
              <a:t>資訊檢索（</a:t>
            </a:r>
            <a:r>
              <a:rPr lang="en-US" altLang="zh-TW" sz="1600" b="1" dirty="0">
                <a:effectLst>
                  <a:outerShdw blurRad="38100" dist="38100" dir="2700000" algn="tl">
                    <a:srgbClr val="000000">
                      <a:alpha val="43137"/>
                    </a:srgbClr>
                  </a:outerShdw>
                </a:effectLst>
              </a:rPr>
              <a:t>Information retrieval</a:t>
            </a:r>
            <a:r>
              <a:rPr lang="zh-TW" altLang="en-US" sz="1600" b="1" dirty="0">
                <a:effectLst>
                  <a:outerShdw blurRad="38100" dist="38100" dir="2700000" algn="tl">
                    <a:srgbClr val="000000">
                      <a:alpha val="43137"/>
                    </a:srgbClr>
                  </a:outerShdw>
                </a:effectLst>
              </a:rPr>
              <a:t>）</a:t>
            </a:r>
          </a:p>
          <a:p>
            <a:pPr marL="0" indent="0">
              <a:buNone/>
            </a:pPr>
            <a:r>
              <a:rPr lang="zh-TW" altLang="en-US" sz="1600" b="1" dirty="0">
                <a:effectLst>
                  <a:outerShdw blurRad="38100" dist="38100" dir="2700000" algn="tl">
                    <a:srgbClr val="000000">
                      <a:alpha val="43137"/>
                    </a:srgbClr>
                  </a:outerShdw>
                </a:effectLst>
              </a:rPr>
              <a:t>資訊抽取（</a:t>
            </a:r>
            <a:r>
              <a:rPr lang="en-US" altLang="zh-TW" sz="1600" b="1" dirty="0">
                <a:effectLst>
                  <a:outerShdw blurRad="38100" dist="38100" dir="2700000" algn="tl">
                    <a:srgbClr val="000000">
                      <a:alpha val="43137"/>
                    </a:srgbClr>
                  </a:outerShdw>
                </a:effectLst>
              </a:rPr>
              <a:t>Information extraction</a:t>
            </a:r>
            <a:r>
              <a:rPr lang="zh-TW" altLang="en-US" sz="1600" b="1" dirty="0">
                <a:effectLst>
                  <a:outerShdw blurRad="38100" dist="38100" dir="2700000" algn="tl">
                    <a:srgbClr val="000000">
                      <a:alpha val="43137"/>
                    </a:srgbClr>
                  </a:outerShdw>
                </a:effectLst>
              </a:rPr>
              <a:t>）</a:t>
            </a:r>
          </a:p>
          <a:p>
            <a:pPr marL="0" indent="0">
              <a:buNone/>
            </a:pPr>
            <a:r>
              <a:rPr lang="zh-TW" altLang="en-US" sz="1600" b="1" dirty="0">
                <a:effectLst>
                  <a:outerShdw blurRad="38100" dist="38100" dir="2700000" algn="tl">
                    <a:srgbClr val="000000">
                      <a:alpha val="43137"/>
                    </a:srgbClr>
                  </a:outerShdw>
                </a:effectLst>
              </a:rPr>
              <a:t>文字校對（</a:t>
            </a:r>
            <a:r>
              <a:rPr lang="en-US" altLang="zh-TW" sz="1600" b="1" dirty="0">
                <a:effectLst>
                  <a:outerShdw blurRad="38100" dist="38100" dir="2700000" algn="tl">
                    <a:srgbClr val="000000">
                      <a:alpha val="43137"/>
                    </a:srgbClr>
                  </a:outerShdw>
                </a:effectLst>
              </a:rPr>
              <a:t>Text-proofing</a:t>
            </a:r>
            <a:r>
              <a:rPr lang="zh-TW" altLang="en-US" sz="1600" b="1" dirty="0">
                <a:effectLst>
                  <a:outerShdw blurRad="38100" dist="38100" dir="2700000" algn="tl">
                    <a:srgbClr val="000000">
                      <a:alpha val="43137"/>
                    </a:srgbClr>
                  </a:outerShdw>
                </a:effectLst>
              </a:rPr>
              <a:t>）</a:t>
            </a:r>
          </a:p>
          <a:p>
            <a:pPr marL="0" indent="0">
              <a:buNone/>
            </a:pPr>
            <a:r>
              <a:rPr lang="zh-TW" altLang="en-US" sz="1600" b="1" dirty="0">
                <a:solidFill>
                  <a:srgbClr val="FF0000"/>
                </a:solidFill>
                <a:effectLst>
                  <a:outerShdw blurRad="38100" dist="38100" dir="2700000" algn="tl">
                    <a:srgbClr val="000000">
                      <a:alpha val="43137"/>
                    </a:srgbClr>
                  </a:outerShdw>
                </a:effectLst>
              </a:rPr>
              <a:t>問答系統（</a:t>
            </a:r>
            <a:r>
              <a:rPr lang="en-US" altLang="zh-TW" sz="1600" b="1" dirty="0">
                <a:solidFill>
                  <a:srgbClr val="FF0000"/>
                </a:solidFill>
                <a:effectLst>
                  <a:outerShdw blurRad="38100" dist="38100" dir="2700000" algn="tl">
                    <a:srgbClr val="000000">
                      <a:alpha val="43137"/>
                    </a:srgbClr>
                  </a:outerShdw>
                </a:effectLst>
              </a:rPr>
              <a:t>Question answering</a:t>
            </a:r>
            <a:r>
              <a:rPr lang="zh-TW" altLang="en-US" sz="1600" b="1" dirty="0">
                <a:solidFill>
                  <a:srgbClr val="FF0000"/>
                </a:solidFill>
                <a:effectLst>
                  <a:outerShdw blurRad="38100" dist="38100" dir="2700000" algn="tl">
                    <a:srgbClr val="000000">
                      <a:alpha val="43137"/>
                    </a:srgbClr>
                  </a:outerShdw>
                </a:effectLst>
              </a:rPr>
              <a:t>）</a:t>
            </a:r>
          </a:p>
          <a:p>
            <a:pPr marL="0" indent="0">
              <a:buNone/>
            </a:pPr>
            <a:r>
              <a:rPr lang="zh-TW" altLang="en-US" sz="1600" b="1" dirty="0" smtClean="0">
                <a:solidFill>
                  <a:srgbClr val="FF0000"/>
                </a:solidFill>
                <a:effectLst>
                  <a:outerShdw blurRad="38100" dist="38100" dir="2700000" algn="tl">
                    <a:srgbClr val="000000">
                      <a:alpha val="43137"/>
                    </a:srgbClr>
                  </a:outerShdw>
                </a:effectLst>
              </a:rPr>
              <a:t>機器翻譯</a:t>
            </a:r>
            <a:r>
              <a:rPr lang="zh-TW" altLang="en-US" sz="1600" b="1" dirty="0">
                <a:solidFill>
                  <a:srgbClr val="FF0000"/>
                </a:solidFill>
                <a:effectLst>
                  <a:outerShdw blurRad="38100" dist="38100" dir="2700000" algn="tl">
                    <a:srgbClr val="000000">
                      <a:alpha val="43137"/>
                    </a:srgbClr>
                  </a:outerShdw>
                </a:effectLst>
              </a:rPr>
              <a:t>（</a:t>
            </a:r>
            <a:r>
              <a:rPr lang="en-US" altLang="zh-TW" sz="1600" b="1" dirty="0">
                <a:solidFill>
                  <a:srgbClr val="FF0000"/>
                </a:solidFill>
                <a:effectLst>
                  <a:outerShdw blurRad="38100" dist="38100" dir="2700000" algn="tl">
                    <a:srgbClr val="000000">
                      <a:alpha val="43137"/>
                    </a:srgbClr>
                  </a:outerShdw>
                </a:effectLst>
              </a:rPr>
              <a:t>Machine translation</a:t>
            </a:r>
            <a:r>
              <a:rPr lang="zh-TW" altLang="en-US" sz="1600" b="1" dirty="0">
                <a:solidFill>
                  <a:srgbClr val="FF0000"/>
                </a:solidFill>
                <a:effectLst>
                  <a:outerShdw blurRad="38100" dist="38100" dir="2700000" algn="tl">
                    <a:srgbClr val="000000">
                      <a:alpha val="43137"/>
                    </a:srgbClr>
                  </a:outerShdw>
                </a:effectLst>
              </a:rPr>
              <a:t>）</a:t>
            </a:r>
          </a:p>
          <a:p>
            <a:pPr marL="0" indent="0">
              <a:buNone/>
            </a:pPr>
            <a:r>
              <a:rPr lang="zh-TW" altLang="en-US" sz="1600" b="1" dirty="0" smtClean="0">
                <a:effectLst>
                  <a:outerShdw blurRad="38100" dist="38100" dir="2700000" algn="tl">
                    <a:srgbClr val="000000">
                      <a:alpha val="43137"/>
                    </a:srgbClr>
                  </a:outerShdw>
                </a:effectLst>
              </a:rPr>
              <a:t>自動</a:t>
            </a:r>
            <a:r>
              <a:rPr lang="zh-TW" altLang="en-US" sz="1600" b="1" dirty="0">
                <a:effectLst>
                  <a:outerShdw blurRad="38100" dist="38100" dir="2700000" algn="tl">
                    <a:srgbClr val="000000">
                      <a:alpha val="43137"/>
                    </a:srgbClr>
                  </a:outerShdw>
                </a:effectLst>
              </a:rPr>
              <a:t>摘要（</a:t>
            </a:r>
            <a:r>
              <a:rPr lang="en-US" altLang="zh-TW" sz="1600" b="1" dirty="0">
                <a:effectLst>
                  <a:outerShdw blurRad="38100" dist="38100" dir="2700000" algn="tl">
                    <a:srgbClr val="000000">
                      <a:alpha val="43137"/>
                    </a:srgbClr>
                  </a:outerShdw>
                </a:effectLst>
              </a:rPr>
              <a:t>Automatic summarization</a:t>
            </a:r>
            <a:r>
              <a:rPr lang="zh-TW" altLang="en-US" sz="1600" b="1" dirty="0">
                <a:effectLst>
                  <a:outerShdw blurRad="38100" dist="38100" dir="2700000" algn="tl">
                    <a:srgbClr val="000000">
                      <a:alpha val="43137"/>
                    </a:srgbClr>
                  </a:outerShdw>
                </a:effectLst>
              </a:rPr>
              <a:t>）</a:t>
            </a:r>
          </a:p>
          <a:p>
            <a:pPr marL="0" indent="0">
              <a:buNone/>
            </a:pPr>
            <a:r>
              <a:rPr lang="zh-TW" altLang="en-US" sz="1600" b="1" dirty="0" smtClean="0">
                <a:effectLst>
                  <a:outerShdw blurRad="38100" dist="38100" dir="2700000" algn="tl">
                    <a:srgbClr val="000000">
                      <a:alpha val="43137"/>
                    </a:srgbClr>
                  </a:outerShdw>
                </a:effectLst>
              </a:rPr>
              <a:t>文字</a:t>
            </a:r>
            <a:r>
              <a:rPr lang="zh-TW" altLang="en-US" sz="1600" b="1" dirty="0">
                <a:effectLst>
                  <a:outerShdw blurRad="38100" dist="38100" dir="2700000" algn="tl">
                    <a:srgbClr val="000000">
                      <a:alpha val="43137"/>
                    </a:srgbClr>
                  </a:outerShdw>
                </a:effectLst>
              </a:rPr>
              <a:t>蘊涵（</a:t>
            </a:r>
            <a:r>
              <a:rPr lang="en-US" altLang="zh-TW" sz="1600" b="1" dirty="0">
                <a:effectLst>
                  <a:outerShdw blurRad="38100" dist="38100" dir="2700000" algn="tl">
                    <a:srgbClr val="000000">
                      <a:alpha val="43137"/>
                    </a:srgbClr>
                  </a:outerShdw>
                </a:effectLst>
              </a:rPr>
              <a:t>Textual entailment</a:t>
            </a:r>
            <a:r>
              <a:rPr lang="zh-TW" altLang="en-US" sz="1600" b="1" dirty="0">
                <a:effectLst>
                  <a:outerShdw blurRad="38100" dist="38100" dir="2700000" algn="tl">
                    <a:srgbClr val="000000">
                      <a:alpha val="43137"/>
                    </a:srgbClr>
                  </a:outerShdw>
                </a:effectLst>
              </a:rPr>
              <a:t>）</a:t>
            </a:r>
          </a:p>
          <a:p>
            <a:pPr marL="0" indent="0">
              <a:buNone/>
            </a:pPr>
            <a:r>
              <a:rPr lang="zh-TW" altLang="en-US" sz="1600" b="1" dirty="0">
                <a:effectLst>
                  <a:outerShdw blurRad="38100" dist="38100" dir="2700000" algn="tl">
                    <a:srgbClr val="000000">
                      <a:alpha val="43137"/>
                    </a:srgbClr>
                  </a:outerShdw>
                </a:effectLst>
              </a:rPr>
              <a:t>命名實體辨識（</a:t>
            </a:r>
            <a:r>
              <a:rPr lang="en-US" altLang="zh-TW" sz="1600" b="1" dirty="0">
                <a:effectLst>
                  <a:outerShdw blurRad="38100" dist="38100" dir="2700000" algn="tl">
                    <a:srgbClr val="000000">
                      <a:alpha val="43137"/>
                    </a:srgbClr>
                  </a:outerShdw>
                </a:effectLst>
              </a:rPr>
              <a:t>Named entity recognition</a:t>
            </a:r>
            <a:r>
              <a:rPr lang="zh-TW" altLang="en-US" sz="1600" b="1" dirty="0">
                <a:effectLst>
                  <a:outerShdw blurRad="38100" dist="38100" dir="2700000" algn="tl">
                    <a:srgbClr val="000000">
                      <a:alpha val="43137"/>
                    </a:srgbClr>
                  </a:outerShdw>
                </a:effectLst>
              </a:rPr>
              <a:t>）</a:t>
            </a:r>
          </a:p>
        </p:txBody>
      </p:sp>
      <p:sp>
        <p:nvSpPr>
          <p:cNvPr id="4" name="矩形 3"/>
          <p:cNvSpPr/>
          <p:nvPr/>
        </p:nvSpPr>
        <p:spPr>
          <a:xfrm>
            <a:off x="3387211" y="5744636"/>
            <a:ext cx="5461821" cy="369332"/>
          </a:xfrm>
          <a:prstGeom prst="rect">
            <a:avLst/>
          </a:prstGeom>
        </p:spPr>
        <p:txBody>
          <a:bodyPr wrap="square">
            <a:spAutoFit/>
          </a:bodyPr>
          <a:lstStyle/>
          <a:p>
            <a:r>
              <a:rPr lang="en-US" altLang="zh-TW" dirty="0"/>
              <a:t>https://www.itread01.com/content/1545195728.html</a:t>
            </a:r>
            <a:endParaRPr lang="zh-TW" altLang="en-US" dirty="0"/>
          </a:p>
        </p:txBody>
      </p:sp>
    </p:spTree>
    <p:extLst>
      <p:ext uri="{BB962C8B-B14F-4D97-AF65-F5344CB8AC3E}">
        <p14:creationId xmlns:p14="http://schemas.microsoft.com/office/powerpoint/2010/main" val="4258402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dirty="0"/>
          </a:p>
        </p:txBody>
      </p:sp>
      <p:pic>
        <p:nvPicPr>
          <p:cNvPr id="4" name="內容版面配置區 3"/>
          <p:cNvPicPr>
            <a:picLocks noGrp="1" noChangeAspect="1"/>
          </p:cNvPicPr>
          <p:nvPr>
            <p:ph idx="1"/>
          </p:nvPr>
        </p:nvPicPr>
        <p:blipFill>
          <a:blip r:embed="rId2"/>
          <a:stretch>
            <a:fillRect/>
          </a:stretch>
        </p:blipFill>
        <p:spPr>
          <a:xfrm>
            <a:off x="799353" y="458642"/>
            <a:ext cx="7396703" cy="6302375"/>
          </a:xfrm>
          <a:prstGeom prst="rect">
            <a:avLst/>
          </a:prstGeom>
        </p:spPr>
      </p:pic>
    </p:spTree>
    <p:extLst>
      <p:ext uri="{BB962C8B-B14F-4D97-AF65-F5344CB8AC3E}">
        <p14:creationId xmlns:p14="http://schemas.microsoft.com/office/powerpoint/2010/main" val="7382466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版面配置區 3"/>
          <p:cNvSpPr>
            <a:spLocks noGrp="1"/>
          </p:cNvSpPr>
          <p:nvPr>
            <p:ph sz="half" idx="2"/>
          </p:nvPr>
        </p:nvSpPr>
        <p:spPr>
          <a:xfrm>
            <a:off x="3417454" y="2072965"/>
            <a:ext cx="5292437" cy="3734666"/>
          </a:xfrm>
        </p:spPr>
        <p:txBody>
          <a:bodyPr>
            <a:normAutofit fontScale="85000" lnSpcReduction="20000"/>
          </a:bodyPr>
          <a:lstStyle/>
          <a:p>
            <a:pPr marL="0" indent="0">
              <a:buNone/>
            </a:pPr>
            <a:r>
              <a:rPr lang="en-US" altLang="zh-TW" dirty="0"/>
              <a:t>chapter-3 </a:t>
            </a:r>
            <a:r>
              <a:rPr lang="zh-TW" altLang="en-US" dirty="0" smtClean="0"/>
              <a:t>中文分詞技術</a:t>
            </a:r>
          </a:p>
          <a:p>
            <a:pPr marL="0" indent="0">
              <a:buNone/>
            </a:pPr>
            <a:r>
              <a:rPr lang="en-US" altLang="zh-TW" dirty="0" smtClean="0"/>
              <a:t>chapter-4 </a:t>
            </a:r>
            <a:r>
              <a:rPr lang="zh-TW" altLang="en-US" dirty="0" smtClean="0"/>
              <a:t>詞性標注與命名實體識別</a:t>
            </a:r>
          </a:p>
          <a:p>
            <a:pPr marL="0" indent="0">
              <a:buNone/>
            </a:pPr>
            <a:r>
              <a:rPr lang="en-US" altLang="zh-TW" dirty="0" smtClean="0"/>
              <a:t>chapter-5 </a:t>
            </a:r>
            <a:r>
              <a:rPr lang="zh-TW" altLang="en-US" dirty="0" smtClean="0"/>
              <a:t>關鍵字提取</a:t>
            </a:r>
          </a:p>
          <a:p>
            <a:pPr marL="0" indent="0">
              <a:buNone/>
            </a:pPr>
            <a:r>
              <a:rPr lang="en-US" altLang="zh-TW" dirty="0" smtClean="0"/>
              <a:t>chapter-6 </a:t>
            </a:r>
            <a:r>
              <a:rPr lang="zh-TW" altLang="en-US" dirty="0"/>
              <a:t>句法</a:t>
            </a:r>
            <a:r>
              <a:rPr lang="zh-TW" altLang="en-US" dirty="0" smtClean="0"/>
              <a:t>分析</a:t>
            </a:r>
            <a:endParaRPr lang="en-US" altLang="zh-TW" dirty="0" smtClean="0"/>
          </a:p>
          <a:p>
            <a:pPr marL="0" indent="0">
              <a:buNone/>
            </a:pPr>
            <a:endParaRPr lang="zh-TW" altLang="en-US" dirty="0"/>
          </a:p>
          <a:p>
            <a:pPr marL="0" indent="0">
              <a:buNone/>
            </a:pPr>
            <a:r>
              <a:rPr lang="en-US" altLang="zh-TW" dirty="0"/>
              <a:t>chapter-7 </a:t>
            </a:r>
            <a:r>
              <a:rPr lang="zh-TW" altLang="en-US" dirty="0"/>
              <a:t>文本向量化</a:t>
            </a:r>
          </a:p>
          <a:p>
            <a:pPr marL="0" indent="0">
              <a:buNone/>
            </a:pPr>
            <a:r>
              <a:rPr lang="en-US" altLang="zh-TW" dirty="0"/>
              <a:t>chapter-8 </a:t>
            </a:r>
            <a:r>
              <a:rPr lang="zh-TW" altLang="en-US" dirty="0"/>
              <a:t>情感分析</a:t>
            </a:r>
          </a:p>
          <a:p>
            <a:pPr marL="0" indent="0">
              <a:buNone/>
            </a:pPr>
            <a:r>
              <a:rPr lang="en-US" altLang="zh-TW" dirty="0"/>
              <a:t>chapter-9 </a:t>
            </a:r>
            <a:r>
              <a:rPr lang="en-US" altLang="zh-TW" dirty="0" smtClean="0"/>
              <a:t>NLP</a:t>
            </a:r>
            <a:r>
              <a:rPr lang="zh-TW" altLang="en-US" dirty="0" smtClean="0"/>
              <a:t>中用到的機器學習演算法</a:t>
            </a:r>
          </a:p>
          <a:p>
            <a:pPr marL="0" indent="0">
              <a:buNone/>
            </a:pPr>
            <a:r>
              <a:rPr lang="en-US" altLang="zh-TW" dirty="0" smtClean="0"/>
              <a:t>chapter-10 </a:t>
            </a:r>
            <a:r>
              <a:rPr lang="zh-TW" altLang="en-US" dirty="0" smtClean="0"/>
              <a:t>基於深度學習的</a:t>
            </a:r>
            <a:r>
              <a:rPr lang="en-US" altLang="zh-TW" dirty="0" smtClean="0"/>
              <a:t>NLP</a:t>
            </a:r>
            <a:r>
              <a:rPr lang="zh-TW" altLang="en-US" dirty="0" smtClean="0"/>
              <a:t>演算法</a:t>
            </a:r>
            <a:endParaRPr lang="zh-TW" altLang="en-US" dirty="0"/>
          </a:p>
        </p:txBody>
      </p:sp>
      <p:pic>
        <p:nvPicPr>
          <p:cNvPr id="7" name="內容版面配置區 6"/>
          <p:cNvPicPr>
            <a:picLocks noGrp="1" noChangeAspect="1"/>
          </p:cNvPicPr>
          <p:nvPr>
            <p:ph sz="half" idx="1"/>
          </p:nvPr>
        </p:nvPicPr>
        <p:blipFill>
          <a:blip r:embed="rId2"/>
          <a:stretch>
            <a:fillRect/>
          </a:stretch>
        </p:blipFill>
        <p:spPr>
          <a:xfrm>
            <a:off x="370799" y="2093952"/>
            <a:ext cx="2536156" cy="3310415"/>
          </a:xfrm>
          <a:prstGeom prst="rect">
            <a:avLst/>
          </a:prstGeom>
        </p:spPr>
      </p:pic>
      <p:sp>
        <p:nvSpPr>
          <p:cNvPr id="8" name="矩形 7"/>
          <p:cNvSpPr/>
          <p:nvPr/>
        </p:nvSpPr>
        <p:spPr>
          <a:xfrm>
            <a:off x="239980" y="5807631"/>
            <a:ext cx="4332020" cy="369332"/>
          </a:xfrm>
          <a:prstGeom prst="rect">
            <a:avLst/>
          </a:prstGeom>
        </p:spPr>
        <p:txBody>
          <a:bodyPr wrap="none">
            <a:spAutoFit/>
          </a:bodyPr>
          <a:lstStyle/>
          <a:p>
            <a:r>
              <a:rPr lang="en-US" altLang="zh-TW" dirty="0"/>
              <a:t>https://github.com/nlpinaction/learning-nlp</a:t>
            </a:r>
            <a:endParaRPr lang="zh-TW" altLang="en-US" dirty="0"/>
          </a:p>
        </p:txBody>
      </p:sp>
      <p:sp>
        <p:nvSpPr>
          <p:cNvPr id="9" name="標題 1"/>
          <p:cNvSpPr>
            <a:spLocks noGrp="1"/>
          </p:cNvSpPr>
          <p:nvPr>
            <p:ph type="title"/>
          </p:nvPr>
        </p:nvSpPr>
        <p:spPr>
          <a:xfrm>
            <a:off x="0" y="365127"/>
            <a:ext cx="9144000" cy="1011390"/>
          </a:xfrm>
          <a:solidFill>
            <a:srgbClr val="0070C0"/>
          </a:solidFill>
        </p:spPr>
        <p:txBody>
          <a:bodyPr>
            <a:normAutofit/>
          </a:bodyPr>
          <a:lstStyle/>
          <a:p>
            <a:r>
              <a:rPr lang="en-US" altLang="zh-TW" sz="3600" dirty="0">
                <a:solidFill>
                  <a:schemeClr val="bg1"/>
                </a:solidFill>
              </a:rPr>
              <a:t>Chinese </a:t>
            </a:r>
            <a:r>
              <a:rPr lang="en-US" altLang="zh-TW" sz="3600" dirty="0" smtClean="0">
                <a:solidFill>
                  <a:schemeClr val="bg1"/>
                </a:solidFill>
              </a:rPr>
              <a:t>NLP</a:t>
            </a:r>
            <a:endParaRPr lang="zh-TW" altLang="en-US" sz="3600" dirty="0">
              <a:solidFill>
                <a:schemeClr val="bg1"/>
              </a:solidFill>
            </a:endParaRPr>
          </a:p>
        </p:txBody>
      </p:sp>
    </p:spTree>
    <p:extLst>
      <p:ext uri="{BB962C8B-B14F-4D97-AF65-F5344CB8AC3E}">
        <p14:creationId xmlns:p14="http://schemas.microsoft.com/office/powerpoint/2010/main" val="11731682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365126"/>
            <a:ext cx="9144000" cy="1325563"/>
          </a:xfrm>
          <a:solidFill>
            <a:srgbClr val="0070C0"/>
          </a:solidFill>
        </p:spPr>
        <p:txBody>
          <a:bodyPr>
            <a:normAutofit/>
          </a:bodyPr>
          <a:lstStyle/>
          <a:p>
            <a:r>
              <a:rPr lang="en-US" altLang="zh-TW" sz="3600" dirty="0">
                <a:solidFill>
                  <a:schemeClr val="bg1"/>
                </a:solidFill>
              </a:rPr>
              <a:t>Chinese Word </a:t>
            </a:r>
            <a:r>
              <a:rPr lang="en-US" altLang="zh-TW" sz="3600" dirty="0" smtClean="0">
                <a:solidFill>
                  <a:schemeClr val="bg1"/>
                </a:solidFill>
              </a:rPr>
              <a:t>Segmentation</a:t>
            </a:r>
            <a:r>
              <a:rPr lang="zh-TW" altLang="en-US" sz="3600" dirty="0">
                <a:solidFill>
                  <a:schemeClr val="bg1"/>
                </a:solidFill>
              </a:rPr>
              <a:t>中文分詞</a:t>
            </a:r>
          </a:p>
        </p:txBody>
      </p:sp>
      <p:sp>
        <p:nvSpPr>
          <p:cNvPr id="4" name="矩形 3"/>
          <p:cNvSpPr/>
          <p:nvPr/>
        </p:nvSpPr>
        <p:spPr>
          <a:xfrm>
            <a:off x="623454" y="1881311"/>
            <a:ext cx="7633855" cy="646331"/>
          </a:xfrm>
          <a:prstGeom prst="rect">
            <a:avLst/>
          </a:prstGeom>
        </p:spPr>
        <p:txBody>
          <a:bodyPr wrap="square">
            <a:spAutoFit/>
          </a:bodyPr>
          <a:lstStyle/>
          <a:p>
            <a:r>
              <a:rPr lang="en-US" altLang="zh-TW" dirty="0"/>
              <a:t>Chinese word segmentation is the task of splitting Chinese text (a sequence of Chinese characters) into words</a:t>
            </a:r>
            <a:r>
              <a:rPr lang="en-US" altLang="zh-TW" dirty="0" smtClean="0"/>
              <a:t>.</a:t>
            </a:r>
            <a:endParaRPr lang="en-US" altLang="zh-TW" dirty="0"/>
          </a:p>
        </p:txBody>
      </p:sp>
      <p:sp>
        <p:nvSpPr>
          <p:cNvPr id="5" name="矩形 4"/>
          <p:cNvSpPr/>
          <p:nvPr/>
        </p:nvSpPr>
        <p:spPr>
          <a:xfrm>
            <a:off x="544656" y="2674913"/>
            <a:ext cx="7791450" cy="369332"/>
          </a:xfrm>
          <a:prstGeom prst="rect">
            <a:avLst/>
          </a:prstGeom>
        </p:spPr>
        <p:txBody>
          <a:bodyPr wrap="square">
            <a:spAutoFit/>
          </a:bodyPr>
          <a:lstStyle/>
          <a:p>
            <a:r>
              <a:rPr lang="en-US" altLang="zh-TW" dirty="0"/>
              <a:t>'</a:t>
            </a:r>
            <a:r>
              <a:rPr lang="zh-TW" altLang="en-US" dirty="0"/>
              <a:t>上海浦東開發與建設同步</a:t>
            </a:r>
            <a:r>
              <a:rPr lang="en-US" altLang="zh-TW" dirty="0"/>
              <a:t>' → ['</a:t>
            </a:r>
            <a:r>
              <a:rPr lang="zh-TW" altLang="en-US" dirty="0"/>
              <a:t>上海</a:t>
            </a:r>
            <a:r>
              <a:rPr lang="en-US" altLang="zh-TW" dirty="0"/>
              <a:t>', '</a:t>
            </a:r>
            <a:r>
              <a:rPr lang="zh-TW" altLang="en-US" dirty="0"/>
              <a:t>浦東</a:t>
            </a:r>
            <a:r>
              <a:rPr lang="en-US" altLang="zh-TW" dirty="0"/>
              <a:t>', '</a:t>
            </a:r>
            <a:r>
              <a:rPr lang="zh-TW" altLang="en-US" dirty="0"/>
              <a:t>開發</a:t>
            </a:r>
            <a:r>
              <a:rPr lang="en-US" altLang="zh-TW" dirty="0"/>
              <a:t>', ‘</a:t>
            </a:r>
            <a:r>
              <a:rPr lang="zh-TW" altLang="en-US" dirty="0"/>
              <a:t>與</a:t>
            </a:r>
            <a:r>
              <a:rPr lang="en-US" altLang="zh-TW" dirty="0"/>
              <a:t>', ’</a:t>
            </a:r>
            <a:r>
              <a:rPr lang="zh-TW" altLang="en-US" dirty="0"/>
              <a:t>建設</a:t>
            </a:r>
            <a:r>
              <a:rPr lang="en-US" altLang="zh-TW" dirty="0"/>
              <a:t>', '</a:t>
            </a:r>
            <a:r>
              <a:rPr lang="zh-TW" altLang="en-US" dirty="0"/>
              <a:t>同步</a:t>
            </a:r>
            <a:r>
              <a:rPr lang="en-US" altLang="zh-TW" dirty="0"/>
              <a:t>']</a:t>
            </a:r>
            <a:endParaRPr lang="zh-TW" altLang="en-US" dirty="0"/>
          </a:p>
        </p:txBody>
      </p:sp>
      <p:pic>
        <p:nvPicPr>
          <p:cNvPr id="6" name="圖片 5"/>
          <p:cNvPicPr>
            <a:picLocks noChangeAspect="1"/>
          </p:cNvPicPr>
          <p:nvPr/>
        </p:nvPicPr>
        <p:blipFill>
          <a:blip r:embed="rId2"/>
          <a:stretch>
            <a:fillRect/>
          </a:stretch>
        </p:blipFill>
        <p:spPr>
          <a:xfrm>
            <a:off x="1016372" y="3044245"/>
            <a:ext cx="6848017" cy="3209529"/>
          </a:xfrm>
          <a:prstGeom prst="rect">
            <a:avLst/>
          </a:prstGeom>
        </p:spPr>
      </p:pic>
      <p:sp>
        <p:nvSpPr>
          <p:cNvPr id="7" name="矩形 6"/>
          <p:cNvSpPr/>
          <p:nvPr/>
        </p:nvSpPr>
        <p:spPr>
          <a:xfrm>
            <a:off x="124317" y="6443472"/>
            <a:ext cx="9042399" cy="338554"/>
          </a:xfrm>
          <a:prstGeom prst="rect">
            <a:avLst/>
          </a:prstGeom>
        </p:spPr>
        <p:txBody>
          <a:bodyPr wrap="square">
            <a:spAutoFit/>
          </a:bodyPr>
          <a:lstStyle/>
          <a:p>
            <a:r>
              <a:rPr lang="en-US" altLang="zh-TW" sz="1600" dirty="0"/>
              <a:t>https://github.com/sebastianruder/NLP-progress/blob/master/chinese/chinese_word_segmentation.md</a:t>
            </a:r>
            <a:endParaRPr lang="zh-TW" altLang="en-US" sz="1600" dirty="0"/>
          </a:p>
        </p:txBody>
      </p:sp>
    </p:spTree>
    <p:extLst>
      <p:ext uri="{BB962C8B-B14F-4D97-AF65-F5344CB8AC3E}">
        <p14:creationId xmlns:p14="http://schemas.microsoft.com/office/powerpoint/2010/main" val="15904255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2216" y="339177"/>
            <a:ext cx="9041784" cy="983153"/>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3300" b="1" dirty="0">
                <a:solidFill>
                  <a:srgbClr val="00B050"/>
                </a:solidFill>
                <a:effectLst>
                  <a:outerShdw blurRad="38100" dist="38100" dir="2700000" algn="tl">
                    <a:srgbClr val="000000">
                      <a:alpha val="43137"/>
                    </a:srgbClr>
                  </a:outerShdw>
                </a:effectLst>
              </a:rPr>
              <a:t>人</a:t>
            </a:r>
            <a:r>
              <a:rPr lang="zh-TW" altLang="en-US" sz="3300" b="1" dirty="0">
                <a:solidFill>
                  <a:srgbClr val="FF0000"/>
                </a:solidFill>
                <a:effectLst>
                  <a:outerShdw blurRad="38100" dist="38100" dir="2700000" algn="tl">
                    <a:srgbClr val="000000">
                      <a:alpha val="43137"/>
                    </a:srgbClr>
                  </a:outerShdw>
                </a:effectLst>
              </a:rPr>
              <a:t>工</a:t>
            </a:r>
            <a:r>
              <a:rPr lang="zh-TW" altLang="en-US" sz="3300" b="1" dirty="0">
                <a:solidFill>
                  <a:srgbClr val="00B050"/>
                </a:solidFill>
                <a:effectLst>
                  <a:outerShdw blurRad="38100" dist="38100" dir="2700000" algn="tl">
                    <a:srgbClr val="000000">
                      <a:alpha val="43137"/>
                    </a:srgbClr>
                  </a:outerShdw>
                </a:effectLst>
              </a:rPr>
              <a:t>智慧</a:t>
            </a:r>
            <a:r>
              <a:rPr lang="zh-TW" altLang="en-US" sz="3300" dirty="0"/>
              <a:t>與</a:t>
            </a:r>
            <a:r>
              <a:rPr lang="zh-TW" altLang="en-US" sz="3300" dirty="0">
                <a:solidFill>
                  <a:srgbClr val="002060"/>
                </a:solidFill>
              </a:rPr>
              <a:t>深度</a:t>
            </a:r>
            <a:r>
              <a:rPr lang="zh-TW" altLang="en-US" sz="3300" dirty="0"/>
              <a:t>學習</a:t>
            </a:r>
            <a:endParaRPr lang="en-US" altLang="zh-TW" sz="3300" dirty="0"/>
          </a:p>
          <a:p>
            <a:r>
              <a:rPr lang="en-US" altLang="zh-TW" dirty="0"/>
              <a:t>AI/Deep learning</a:t>
            </a:r>
            <a:r>
              <a:rPr lang="zh-TW" altLang="en-US" dirty="0"/>
              <a:t> </a:t>
            </a:r>
            <a:r>
              <a:rPr lang="en-US" altLang="zh-TW" dirty="0"/>
              <a:t>&amp; security</a:t>
            </a:r>
          </a:p>
        </p:txBody>
      </p:sp>
      <p:sp>
        <p:nvSpPr>
          <p:cNvPr id="5" name="矩形 4"/>
          <p:cNvSpPr/>
          <p:nvPr/>
        </p:nvSpPr>
        <p:spPr>
          <a:xfrm>
            <a:off x="2139558" y="3066623"/>
            <a:ext cx="2067883" cy="3162404"/>
          </a:xfrm>
          <a:prstGeom prst="rect">
            <a:avLst/>
          </a:prstGeom>
          <a:solidFill>
            <a:schemeClr val="accent6">
              <a:lumMod val="20000"/>
              <a:lumOff val="80000"/>
            </a:schemeClr>
          </a:solidFill>
        </p:spPr>
        <p:txBody>
          <a:bodyPr wrap="square">
            <a:spAutoFit/>
          </a:bodyPr>
          <a:lstStyle/>
          <a:p>
            <a:pPr marL="257175" indent="-257175">
              <a:buFont typeface="+mj-lt"/>
              <a:buAutoNum type="arabicPeriod"/>
            </a:pPr>
            <a:r>
              <a:rPr lang="en-US" altLang="zh-CN" sz="1050" b="1" dirty="0">
                <a:solidFill>
                  <a:srgbClr val="FF0000"/>
                </a:solidFill>
                <a:effectLst>
                  <a:outerShdw blurRad="38100" dist="38100" dir="2700000" algn="tl">
                    <a:srgbClr val="000000">
                      <a:alpha val="43137"/>
                    </a:srgbClr>
                  </a:outerShdw>
                </a:effectLst>
              </a:rPr>
              <a:t>Reinforcement Learning         </a:t>
            </a:r>
            <a:r>
              <a:rPr lang="zh-CN" altLang="en-US" sz="1050" b="1" dirty="0">
                <a:solidFill>
                  <a:srgbClr val="FF0000"/>
                </a:solidFill>
                <a:effectLst>
                  <a:outerShdw blurRad="38100" dist="38100" dir="2700000" algn="tl">
                    <a:srgbClr val="000000">
                      <a:alpha val="43137"/>
                    </a:srgbClr>
                  </a:outerShdw>
                </a:effectLst>
              </a:rPr>
              <a:t>強化學習</a:t>
            </a:r>
          </a:p>
          <a:p>
            <a:pPr marL="257175" indent="-257175">
              <a:buFont typeface="+mj-lt"/>
              <a:buAutoNum type="arabicPeriod"/>
            </a:pPr>
            <a:r>
              <a:rPr lang="en-US" altLang="zh-CN" sz="1050" b="1" dirty="0">
                <a:effectLst>
                  <a:outerShdw blurRad="38100" dist="38100" dir="2700000" algn="tl">
                    <a:srgbClr val="000000">
                      <a:alpha val="43137"/>
                    </a:srgbClr>
                  </a:outerShdw>
                </a:effectLst>
              </a:rPr>
              <a:t>The 360-Degree Selfie 360°</a:t>
            </a:r>
            <a:r>
              <a:rPr lang="zh-CN" altLang="en-US" sz="1050" b="1" dirty="0">
                <a:effectLst>
                  <a:outerShdw blurRad="38100" dist="38100" dir="2700000" algn="tl">
                    <a:srgbClr val="000000">
                      <a:alpha val="43137"/>
                    </a:srgbClr>
                  </a:outerShdw>
                </a:effectLst>
              </a:rPr>
              <a:t>自拍</a:t>
            </a:r>
          </a:p>
          <a:p>
            <a:pPr marL="257175" indent="-257175">
              <a:buFont typeface="+mj-lt"/>
              <a:buAutoNum type="arabicPeriod"/>
            </a:pPr>
            <a:r>
              <a:rPr lang="en-US" altLang="zh-CN" sz="1050" b="1" dirty="0">
                <a:effectLst>
                  <a:outerShdw blurRad="38100" dist="38100" dir="2700000" algn="tl">
                    <a:srgbClr val="000000">
                      <a:alpha val="43137"/>
                    </a:srgbClr>
                  </a:outerShdw>
                </a:effectLst>
              </a:rPr>
              <a:t>Gene Therapy 2.0                     </a:t>
            </a:r>
            <a:r>
              <a:rPr lang="zh-CN" altLang="en-US" sz="1050" b="1" dirty="0">
                <a:effectLst>
                  <a:outerShdw blurRad="38100" dist="38100" dir="2700000" algn="tl">
                    <a:srgbClr val="000000">
                      <a:alpha val="43137"/>
                    </a:srgbClr>
                  </a:outerShdw>
                </a:effectLst>
              </a:rPr>
              <a:t>基因療法</a:t>
            </a:r>
            <a:r>
              <a:rPr lang="en-US" altLang="zh-CN" sz="1050" b="1" dirty="0">
                <a:effectLst>
                  <a:outerShdw blurRad="38100" dist="38100" dir="2700000" algn="tl">
                    <a:srgbClr val="000000">
                      <a:alpha val="43137"/>
                    </a:srgbClr>
                  </a:outerShdw>
                </a:effectLst>
              </a:rPr>
              <a:t>2.0</a:t>
            </a:r>
          </a:p>
          <a:p>
            <a:pPr marL="257175" indent="-257175">
              <a:buFont typeface="+mj-lt"/>
              <a:buAutoNum type="arabicPeriod"/>
            </a:pPr>
            <a:r>
              <a:rPr lang="en-US" altLang="zh-CN" sz="1050" b="1" dirty="0">
                <a:effectLst>
                  <a:outerShdw blurRad="38100" dist="38100" dir="2700000" algn="tl">
                    <a:srgbClr val="000000">
                      <a:alpha val="43137"/>
                    </a:srgbClr>
                  </a:outerShdw>
                </a:effectLst>
              </a:rPr>
              <a:t>Hot Solar Cells </a:t>
            </a:r>
            <a:r>
              <a:rPr lang="zh-CN" altLang="en-US" sz="1050" b="1" dirty="0">
                <a:effectLst>
                  <a:outerShdw blurRad="38100" dist="38100" dir="2700000" algn="tl">
                    <a:srgbClr val="000000">
                      <a:alpha val="43137"/>
                    </a:srgbClr>
                  </a:outerShdw>
                </a:effectLst>
              </a:rPr>
              <a:t>太                    陽能熱光伏電池</a:t>
            </a:r>
          </a:p>
          <a:p>
            <a:pPr marL="257175" indent="-257175">
              <a:buFont typeface="+mj-lt"/>
              <a:buAutoNum type="arabicPeriod"/>
            </a:pPr>
            <a:r>
              <a:rPr lang="en-US" altLang="zh-CN" sz="1050" b="1" dirty="0">
                <a:effectLst>
                  <a:outerShdw blurRad="38100" dist="38100" dir="2700000" algn="tl">
                    <a:srgbClr val="000000">
                      <a:alpha val="43137"/>
                    </a:srgbClr>
                  </a:outerShdw>
                </a:effectLst>
              </a:rPr>
              <a:t>The Cell Atlas </a:t>
            </a:r>
            <a:r>
              <a:rPr lang="zh-CN" altLang="en-US" sz="1050" b="1" dirty="0">
                <a:effectLst>
                  <a:outerShdw blurRad="38100" dist="38100" dir="2700000" algn="tl">
                    <a:srgbClr val="000000">
                      <a:alpha val="43137"/>
                    </a:srgbClr>
                  </a:outerShdw>
                </a:effectLst>
              </a:rPr>
              <a:t>細胞圖譜</a:t>
            </a:r>
          </a:p>
          <a:p>
            <a:pPr marL="257175" indent="-257175">
              <a:buFont typeface="+mj-lt"/>
              <a:buAutoNum type="arabicPeriod"/>
            </a:pPr>
            <a:r>
              <a:rPr lang="en-US" altLang="zh-CN" sz="1050" b="1" dirty="0">
                <a:solidFill>
                  <a:srgbClr val="0070C0"/>
                </a:solidFill>
                <a:effectLst>
                  <a:outerShdw blurRad="38100" dist="38100" dir="2700000" algn="tl">
                    <a:srgbClr val="000000">
                      <a:alpha val="43137"/>
                    </a:srgbClr>
                  </a:outerShdw>
                </a:effectLst>
              </a:rPr>
              <a:t>Self-Driving Trucks                   </a:t>
            </a:r>
            <a:r>
              <a:rPr lang="zh-CN" altLang="en-US" sz="1050" b="1" dirty="0">
                <a:solidFill>
                  <a:srgbClr val="0070C0"/>
                </a:solidFill>
                <a:effectLst>
                  <a:outerShdw blurRad="38100" dist="38100" dir="2700000" algn="tl">
                    <a:srgbClr val="000000">
                      <a:alpha val="43137"/>
                    </a:srgbClr>
                  </a:outerShdw>
                </a:effectLst>
              </a:rPr>
              <a:t>自動駕駛貨車</a:t>
            </a:r>
          </a:p>
          <a:p>
            <a:pPr marL="257175" indent="-257175">
              <a:buFont typeface="+mj-lt"/>
              <a:buAutoNum type="arabicPeriod"/>
            </a:pPr>
            <a:r>
              <a:rPr lang="en-US" altLang="zh-CN" sz="1050" b="1" dirty="0">
                <a:effectLst>
                  <a:outerShdw blurRad="38100" dist="38100" dir="2700000" algn="tl">
                    <a:srgbClr val="000000">
                      <a:alpha val="43137"/>
                    </a:srgbClr>
                  </a:outerShdw>
                </a:effectLst>
              </a:rPr>
              <a:t>Paying with Your Face             </a:t>
            </a:r>
            <a:r>
              <a:rPr lang="zh-CN" altLang="en-US" sz="1050" b="1" dirty="0">
                <a:effectLst>
                  <a:outerShdw blurRad="38100" dist="38100" dir="2700000" algn="tl">
                    <a:srgbClr val="000000">
                      <a:alpha val="43137"/>
                    </a:srgbClr>
                  </a:outerShdw>
                </a:effectLst>
              </a:rPr>
              <a:t>刷臉支付</a:t>
            </a:r>
          </a:p>
          <a:p>
            <a:pPr marL="257175" indent="-257175">
              <a:buFont typeface="+mj-lt"/>
              <a:buAutoNum type="arabicPeriod"/>
            </a:pPr>
            <a:r>
              <a:rPr lang="en-US" altLang="zh-CN" sz="1050" b="1" dirty="0">
                <a:solidFill>
                  <a:srgbClr val="7030A0"/>
                </a:solidFill>
                <a:effectLst>
                  <a:outerShdw blurRad="38100" dist="38100" dir="2700000" algn="tl">
                    <a:srgbClr val="000000">
                      <a:alpha val="43137"/>
                    </a:srgbClr>
                  </a:outerShdw>
                </a:effectLst>
              </a:rPr>
              <a:t>Practical Quantum Computers               </a:t>
            </a:r>
            <a:r>
              <a:rPr lang="zh-CN" altLang="en-US" sz="1050" b="1" dirty="0">
                <a:solidFill>
                  <a:srgbClr val="7030A0"/>
                </a:solidFill>
                <a:effectLst>
                  <a:outerShdw blurRad="38100" dist="38100" dir="2700000" algn="tl">
                    <a:srgbClr val="000000">
                      <a:alpha val="43137"/>
                    </a:srgbClr>
                  </a:outerShdw>
                </a:effectLst>
              </a:rPr>
              <a:t>實用型量子電腦</a:t>
            </a:r>
          </a:p>
          <a:p>
            <a:pPr marL="257175" indent="-257175">
              <a:buFont typeface="+mj-lt"/>
              <a:buAutoNum type="arabicPeriod"/>
            </a:pPr>
            <a:r>
              <a:rPr lang="en-US" altLang="zh-CN" sz="1050" b="1" dirty="0">
                <a:effectLst>
                  <a:outerShdw blurRad="38100" dist="38100" dir="2700000" algn="tl">
                    <a:srgbClr val="000000">
                      <a:alpha val="43137"/>
                    </a:srgbClr>
                  </a:outerShdw>
                </a:effectLst>
              </a:rPr>
              <a:t>Reversing Paralysis</a:t>
            </a:r>
            <a:r>
              <a:rPr lang="zh-CN" altLang="en-US" sz="1050" b="1" dirty="0">
                <a:effectLst>
                  <a:outerShdw blurRad="38100" dist="38100" dir="2700000" algn="tl">
                    <a:srgbClr val="000000">
                      <a:alpha val="43137"/>
                    </a:srgbClr>
                  </a:outerShdw>
                </a:effectLst>
              </a:rPr>
              <a:t>治癒癱瘓</a:t>
            </a:r>
          </a:p>
          <a:p>
            <a:pPr marL="257175" indent="-257175">
              <a:buFont typeface="+mj-lt"/>
              <a:buAutoNum type="arabicPeriod"/>
            </a:pPr>
            <a:r>
              <a:rPr lang="en-US" altLang="zh-CN" sz="1050" b="1" dirty="0">
                <a:solidFill>
                  <a:srgbClr val="0070C0"/>
                </a:solidFill>
                <a:effectLst>
                  <a:outerShdw blurRad="38100" dist="38100" dir="2700000" algn="tl">
                    <a:srgbClr val="000000">
                      <a:alpha val="43137"/>
                    </a:srgbClr>
                  </a:outerShdw>
                </a:effectLst>
              </a:rPr>
              <a:t>Botnets of Things</a:t>
            </a:r>
            <a:r>
              <a:rPr lang="zh-CN" altLang="en-US" sz="1050" b="1" dirty="0">
                <a:solidFill>
                  <a:srgbClr val="0070C0"/>
                </a:solidFill>
                <a:effectLst>
                  <a:outerShdw blurRad="38100" dist="38100" dir="2700000" algn="tl">
                    <a:srgbClr val="000000">
                      <a:alpha val="43137"/>
                    </a:srgbClr>
                  </a:outerShdw>
                </a:effectLst>
              </a:rPr>
              <a:t>僵屍物聯網</a:t>
            </a:r>
            <a:endParaRPr lang="zh-TW" altLang="en-US" sz="1050" b="1" dirty="0">
              <a:solidFill>
                <a:srgbClr val="0070C0"/>
              </a:solidFill>
              <a:effectLst>
                <a:outerShdw blurRad="38100" dist="38100" dir="2700000" algn="tl">
                  <a:srgbClr val="000000">
                    <a:alpha val="43137"/>
                  </a:srgbClr>
                </a:outerShdw>
              </a:effectLst>
            </a:endParaRPr>
          </a:p>
        </p:txBody>
      </p:sp>
      <p:sp>
        <p:nvSpPr>
          <p:cNvPr id="6" name="矩形 5"/>
          <p:cNvSpPr/>
          <p:nvPr/>
        </p:nvSpPr>
        <p:spPr>
          <a:xfrm>
            <a:off x="2844349" y="2135563"/>
            <a:ext cx="2256929" cy="369332"/>
          </a:xfrm>
          <a:prstGeom prst="rect">
            <a:avLst/>
          </a:prstGeom>
          <a:solidFill>
            <a:schemeClr val="tx1"/>
          </a:solidFill>
        </p:spPr>
        <p:txBody>
          <a:bodyPr wrap="square">
            <a:spAutoFit/>
          </a:bodyPr>
          <a:lstStyle/>
          <a:p>
            <a:r>
              <a:rPr lang="en-US" altLang="zh-TW" b="1" dirty="0">
                <a:solidFill>
                  <a:srgbClr val="FFFF00"/>
                </a:solidFill>
                <a:effectLst>
                  <a:outerShdw blurRad="38100" dist="38100" dir="2700000" algn="tl">
                    <a:srgbClr val="000000">
                      <a:alpha val="43137"/>
                    </a:srgbClr>
                  </a:outerShdw>
                </a:effectLst>
              </a:rPr>
              <a:t>《</a:t>
            </a:r>
            <a:r>
              <a:rPr lang="zh-TW" altLang="en-US" b="1" dirty="0">
                <a:solidFill>
                  <a:srgbClr val="FFFF00"/>
                </a:solidFill>
                <a:effectLst>
                  <a:outerShdw blurRad="38100" dist="38100" dir="2700000" algn="tl">
                    <a:srgbClr val="000000">
                      <a:alpha val="43137"/>
                    </a:srgbClr>
                  </a:outerShdw>
                </a:effectLst>
              </a:rPr>
              <a:t>麻省理工科技評論</a:t>
            </a:r>
            <a:r>
              <a:rPr lang="en-US" altLang="zh-TW" b="1" dirty="0">
                <a:solidFill>
                  <a:srgbClr val="FFFF00"/>
                </a:solidFill>
                <a:effectLst>
                  <a:outerShdw blurRad="38100" dist="38100" dir="2700000" algn="tl">
                    <a:srgbClr val="000000">
                      <a:alpha val="43137"/>
                    </a:srgbClr>
                  </a:outerShdw>
                </a:effectLst>
              </a:rPr>
              <a:t>》</a:t>
            </a:r>
            <a:endParaRPr lang="en-US" altLang="zh-TW" dirty="0">
              <a:solidFill>
                <a:schemeClr val="bg1"/>
              </a:solidFill>
              <a:effectLst>
                <a:outerShdw blurRad="38100" dist="38100" dir="2700000" algn="tl">
                  <a:srgbClr val="000000">
                    <a:alpha val="43137"/>
                  </a:srgbClr>
                </a:outerShdw>
              </a:effectLst>
            </a:endParaRPr>
          </a:p>
        </p:txBody>
      </p:sp>
      <p:sp>
        <p:nvSpPr>
          <p:cNvPr id="7" name="矩形 6"/>
          <p:cNvSpPr/>
          <p:nvPr/>
        </p:nvSpPr>
        <p:spPr>
          <a:xfrm>
            <a:off x="136134" y="2054802"/>
            <a:ext cx="2815707" cy="415498"/>
          </a:xfrm>
          <a:prstGeom prst="rect">
            <a:avLst/>
          </a:prstGeom>
          <a:solidFill>
            <a:srgbClr val="FFFF00"/>
          </a:solidFill>
        </p:spPr>
        <p:txBody>
          <a:bodyPr wrap="none">
            <a:spAutoFit/>
          </a:bodyPr>
          <a:lstStyle/>
          <a:p>
            <a:r>
              <a:rPr lang="en-US" altLang="zh-TW" sz="2100" b="1" dirty="0">
                <a:effectLst>
                  <a:outerShdw blurRad="38100" dist="38100" dir="2700000" algn="tl">
                    <a:srgbClr val="000000">
                      <a:alpha val="43137"/>
                    </a:srgbClr>
                  </a:outerShdw>
                </a:effectLst>
              </a:rPr>
              <a:t>MIT Technology Review</a:t>
            </a:r>
            <a:endParaRPr lang="zh-TW" altLang="en-US" sz="2100" b="1" dirty="0">
              <a:effectLst>
                <a:outerShdw blurRad="38100" dist="38100" dir="2700000" algn="tl">
                  <a:srgbClr val="000000">
                    <a:alpha val="43137"/>
                  </a:srgbClr>
                </a:outerShdw>
              </a:effectLst>
            </a:endParaRPr>
          </a:p>
        </p:txBody>
      </p:sp>
      <p:sp>
        <p:nvSpPr>
          <p:cNvPr id="8" name="矩形 7"/>
          <p:cNvSpPr/>
          <p:nvPr/>
        </p:nvSpPr>
        <p:spPr>
          <a:xfrm>
            <a:off x="4203185" y="2481812"/>
            <a:ext cx="2265364" cy="369332"/>
          </a:xfrm>
          <a:prstGeom prst="rect">
            <a:avLst/>
          </a:prstGeom>
          <a:solidFill>
            <a:srgbClr val="00B050"/>
          </a:solidFill>
        </p:spPr>
        <p:txBody>
          <a:bodyPr wrap="none">
            <a:spAutoFit/>
          </a:bodyPr>
          <a:lstStyle/>
          <a:p>
            <a:r>
              <a:rPr lang="en-US" altLang="zh-TW" b="1" dirty="0">
                <a:solidFill>
                  <a:schemeClr val="bg1"/>
                </a:solidFill>
                <a:effectLst>
                  <a:outerShdw blurRad="38100" dist="38100" dir="2700000" algn="tl">
                    <a:srgbClr val="000000">
                      <a:alpha val="43137"/>
                    </a:srgbClr>
                  </a:outerShdw>
                </a:effectLst>
              </a:rPr>
              <a:t>10</a:t>
            </a:r>
            <a:r>
              <a:rPr lang="zh-TW" altLang="en-US" b="1" dirty="0">
                <a:solidFill>
                  <a:schemeClr val="bg1"/>
                </a:solidFill>
                <a:effectLst>
                  <a:outerShdw blurRad="38100" dist="38100" dir="2700000" algn="tl">
                    <a:srgbClr val="000000">
                      <a:alpha val="43137"/>
                    </a:srgbClr>
                  </a:outerShdw>
                </a:effectLst>
              </a:rPr>
              <a:t>大全球突破性技術</a:t>
            </a:r>
          </a:p>
        </p:txBody>
      </p:sp>
      <p:sp>
        <p:nvSpPr>
          <p:cNvPr id="9" name="矩形 8"/>
          <p:cNvSpPr/>
          <p:nvPr/>
        </p:nvSpPr>
        <p:spPr>
          <a:xfrm>
            <a:off x="45823" y="3328351"/>
            <a:ext cx="2024894" cy="2446824"/>
          </a:xfrm>
          <a:prstGeom prst="rect">
            <a:avLst/>
          </a:prstGeom>
          <a:solidFill>
            <a:schemeClr val="accent4">
              <a:lumMod val="20000"/>
              <a:lumOff val="80000"/>
            </a:schemeClr>
          </a:solidFill>
        </p:spPr>
        <p:txBody>
          <a:bodyPr wrap="square">
            <a:spAutoFit/>
          </a:bodyPr>
          <a:lstStyle/>
          <a:p>
            <a:endParaRPr lang="zh-TW" altLang="en-US" sz="900" dirty="0"/>
          </a:p>
          <a:p>
            <a:pPr marL="257175" indent="-257175">
              <a:buFont typeface="+mj-lt"/>
              <a:buAutoNum type="arabicPeriod"/>
            </a:pPr>
            <a:r>
              <a:rPr lang="en-US" altLang="zh-TW" sz="900" b="1" dirty="0">
                <a:solidFill>
                  <a:srgbClr val="FF0000"/>
                </a:solidFill>
                <a:effectLst>
                  <a:outerShdw blurRad="38100" dist="38100" dir="2700000" algn="tl">
                    <a:srgbClr val="000000">
                      <a:alpha val="43137"/>
                    </a:srgbClr>
                  </a:outerShdw>
                </a:effectLst>
              </a:rPr>
              <a:t>Deep</a:t>
            </a:r>
            <a:r>
              <a:rPr lang="zh-TW" altLang="en-US" sz="900" b="1" dirty="0">
                <a:solidFill>
                  <a:srgbClr val="FF0000"/>
                </a:solidFill>
                <a:effectLst>
                  <a:outerShdw blurRad="38100" dist="38100" dir="2700000" algn="tl">
                    <a:srgbClr val="000000">
                      <a:alpha val="43137"/>
                    </a:srgbClr>
                  </a:outerShdw>
                </a:effectLst>
              </a:rPr>
              <a:t> </a:t>
            </a:r>
            <a:r>
              <a:rPr lang="en-US" altLang="zh-TW" sz="900" b="1" dirty="0">
                <a:solidFill>
                  <a:srgbClr val="FF0000"/>
                </a:solidFill>
                <a:effectLst>
                  <a:outerShdw blurRad="38100" dist="38100" dir="2700000" algn="tl">
                    <a:srgbClr val="000000">
                      <a:alpha val="43137"/>
                    </a:srgbClr>
                  </a:outerShdw>
                </a:effectLst>
              </a:rPr>
              <a:t>Learning </a:t>
            </a:r>
            <a:r>
              <a:rPr lang="zh-TW" altLang="en-US" sz="900" b="1" dirty="0">
                <a:solidFill>
                  <a:srgbClr val="FF0000"/>
                </a:solidFill>
                <a:effectLst>
                  <a:outerShdw blurRad="38100" dist="38100" dir="2700000" algn="tl">
                    <a:srgbClr val="000000">
                      <a:alpha val="43137"/>
                    </a:srgbClr>
                  </a:outerShdw>
                </a:effectLst>
              </a:rPr>
              <a:t>深度學習</a:t>
            </a:r>
          </a:p>
          <a:p>
            <a:pPr marL="257175" indent="-257175">
              <a:buFont typeface="+mj-lt"/>
              <a:buAutoNum type="arabicPeriod"/>
            </a:pPr>
            <a:r>
              <a:rPr lang="en-US" altLang="zh-TW" sz="900" b="1" dirty="0">
                <a:effectLst>
                  <a:outerShdw blurRad="38100" dist="38100" dir="2700000" algn="tl">
                    <a:srgbClr val="000000">
                      <a:alpha val="43137"/>
                    </a:srgbClr>
                  </a:outerShdw>
                </a:effectLst>
              </a:rPr>
              <a:t>Baxter:</a:t>
            </a:r>
            <a:r>
              <a:rPr lang="zh-TW" altLang="en-US" sz="900" b="1" dirty="0">
                <a:effectLst>
                  <a:outerShdw blurRad="38100" dist="38100" dir="2700000" algn="tl">
                    <a:srgbClr val="000000">
                      <a:alpha val="43137"/>
                    </a:srgbClr>
                  </a:outerShdw>
                </a:effectLst>
              </a:rPr>
              <a:t> </a:t>
            </a:r>
            <a:r>
              <a:rPr lang="en-US" altLang="zh-TW" sz="900" b="1" dirty="0">
                <a:effectLst>
                  <a:outerShdw blurRad="38100" dist="38100" dir="2700000" algn="tl">
                    <a:srgbClr val="000000">
                      <a:alpha val="43137"/>
                    </a:srgbClr>
                  </a:outerShdw>
                </a:effectLst>
              </a:rPr>
              <a:t>The Blue-</a:t>
            </a:r>
            <a:r>
              <a:rPr lang="en-US" altLang="zh-TW" sz="900" b="1" dirty="0" err="1">
                <a:effectLst>
                  <a:outerShdw blurRad="38100" dist="38100" dir="2700000" algn="tl">
                    <a:srgbClr val="000000">
                      <a:alpha val="43137"/>
                    </a:srgbClr>
                  </a:outerShdw>
                </a:effectLst>
              </a:rPr>
              <a:t>CollarRobot</a:t>
            </a:r>
            <a:r>
              <a:rPr lang="en-US" altLang="zh-TW" sz="900" b="1" dirty="0">
                <a:effectLst>
                  <a:outerShdw blurRad="38100" dist="38100" dir="2700000" algn="tl">
                    <a:srgbClr val="000000">
                      <a:alpha val="43137"/>
                    </a:srgbClr>
                  </a:outerShdw>
                </a:effectLst>
              </a:rPr>
              <a:t> Baxter</a:t>
            </a:r>
            <a:r>
              <a:rPr lang="zh-TW" altLang="en-US" sz="900" b="1" dirty="0">
                <a:effectLst>
                  <a:outerShdw blurRad="38100" dist="38100" dir="2700000" algn="tl">
                    <a:srgbClr val="000000">
                      <a:alpha val="43137"/>
                    </a:srgbClr>
                  </a:outerShdw>
                </a:effectLst>
              </a:rPr>
              <a:t>：</a:t>
            </a:r>
            <a:r>
              <a:rPr lang="en-US" altLang="zh-TW" sz="900" b="1" dirty="0">
                <a:effectLst>
                  <a:outerShdw blurRad="38100" dist="38100" dir="2700000" algn="tl">
                    <a:srgbClr val="000000">
                      <a:alpha val="43137"/>
                    </a:srgbClr>
                  </a:outerShdw>
                </a:effectLst>
              </a:rPr>
              <a:t>  </a:t>
            </a:r>
            <a:r>
              <a:rPr lang="zh-TW" altLang="en-US" sz="900" b="1" dirty="0">
                <a:effectLst>
                  <a:outerShdw blurRad="38100" dist="38100" dir="2700000" algn="tl">
                    <a:srgbClr val="000000">
                      <a:alpha val="43137"/>
                    </a:srgbClr>
                  </a:outerShdw>
                </a:effectLst>
              </a:rPr>
              <a:t>藍領機器人</a:t>
            </a:r>
          </a:p>
          <a:p>
            <a:pPr marL="257175" indent="-257175">
              <a:buFont typeface="+mj-lt"/>
              <a:buAutoNum type="arabicPeriod"/>
            </a:pPr>
            <a:r>
              <a:rPr lang="en-US" altLang="zh-TW" sz="900" b="1" dirty="0">
                <a:effectLst>
                  <a:outerShdw blurRad="38100" dist="38100" dir="2700000" algn="tl">
                    <a:srgbClr val="000000">
                      <a:alpha val="43137"/>
                    </a:srgbClr>
                  </a:outerShdw>
                </a:effectLst>
              </a:rPr>
              <a:t>Prenatal</a:t>
            </a:r>
            <a:r>
              <a:rPr lang="zh-TW" altLang="en-US" sz="900" b="1" dirty="0">
                <a:effectLst>
                  <a:outerShdw blurRad="38100" dist="38100" dir="2700000" algn="tl">
                    <a:srgbClr val="000000">
                      <a:alpha val="43137"/>
                    </a:srgbClr>
                  </a:outerShdw>
                </a:effectLst>
              </a:rPr>
              <a:t> </a:t>
            </a:r>
            <a:r>
              <a:rPr lang="en-US" altLang="zh-TW" sz="900" b="1" dirty="0">
                <a:effectLst>
                  <a:outerShdw blurRad="38100" dist="38100" dir="2700000" algn="tl">
                    <a:srgbClr val="000000">
                      <a:alpha val="43137"/>
                    </a:srgbClr>
                  </a:outerShdw>
                </a:effectLst>
              </a:rPr>
              <a:t>DNA Sequencing             </a:t>
            </a:r>
            <a:r>
              <a:rPr lang="zh-TW" altLang="en-US" sz="900" b="1" dirty="0">
                <a:effectLst>
                  <a:outerShdw blurRad="38100" dist="38100" dir="2700000" algn="tl">
                    <a:srgbClr val="000000">
                      <a:alpha val="43137"/>
                    </a:srgbClr>
                  </a:outerShdw>
                </a:effectLst>
              </a:rPr>
              <a:t>產前</a:t>
            </a:r>
            <a:r>
              <a:rPr lang="en-US" altLang="zh-TW" sz="900" b="1" dirty="0">
                <a:effectLst>
                  <a:outerShdw blurRad="38100" dist="38100" dir="2700000" algn="tl">
                    <a:srgbClr val="000000">
                      <a:alpha val="43137"/>
                    </a:srgbClr>
                  </a:outerShdw>
                </a:effectLst>
              </a:rPr>
              <a:t>DNA </a:t>
            </a:r>
            <a:r>
              <a:rPr lang="zh-TW" altLang="en-US" sz="900" b="1" dirty="0">
                <a:effectLst>
                  <a:outerShdw blurRad="38100" dist="38100" dir="2700000" algn="tl">
                    <a:srgbClr val="000000">
                      <a:alpha val="43137"/>
                    </a:srgbClr>
                  </a:outerShdw>
                </a:effectLst>
              </a:rPr>
              <a:t>測序</a:t>
            </a:r>
          </a:p>
          <a:p>
            <a:pPr marL="257175" indent="-257175">
              <a:buFont typeface="+mj-lt"/>
              <a:buAutoNum type="arabicPeriod"/>
            </a:pPr>
            <a:r>
              <a:rPr lang="en-US" altLang="zh-TW" sz="900" b="1" dirty="0">
                <a:effectLst>
                  <a:outerShdw blurRad="38100" dist="38100" dir="2700000" algn="tl">
                    <a:srgbClr val="000000">
                      <a:alpha val="43137"/>
                    </a:srgbClr>
                  </a:outerShdw>
                </a:effectLst>
              </a:rPr>
              <a:t>Temporary</a:t>
            </a:r>
            <a:r>
              <a:rPr lang="zh-TW" altLang="en-US" sz="900" b="1" dirty="0">
                <a:effectLst>
                  <a:outerShdw blurRad="38100" dist="38100" dir="2700000" algn="tl">
                    <a:srgbClr val="000000">
                      <a:alpha val="43137"/>
                    </a:srgbClr>
                  </a:outerShdw>
                </a:effectLst>
              </a:rPr>
              <a:t> </a:t>
            </a:r>
            <a:r>
              <a:rPr lang="en-US" altLang="zh-TW" sz="900" b="1" dirty="0">
                <a:effectLst>
                  <a:outerShdw blurRad="38100" dist="38100" dir="2700000" algn="tl">
                    <a:srgbClr val="000000">
                      <a:alpha val="43137"/>
                    </a:srgbClr>
                  </a:outerShdw>
                </a:effectLst>
              </a:rPr>
              <a:t>Social Media                </a:t>
            </a:r>
            <a:r>
              <a:rPr lang="zh-TW" altLang="en-US" sz="900" b="1" dirty="0">
                <a:effectLst>
                  <a:outerShdw blurRad="38100" dist="38100" dir="2700000" algn="tl">
                    <a:srgbClr val="000000">
                      <a:alpha val="43137"/>
                    </a:srgbClr>
                  </a:outerShdw>
                </a:effectLst>
              </a:rPr>
              <a:t>暫時性社交網絡</a:t>
            </a:r>
          </a:p>
          <a:p>
            <a:pPr marL="257175" indent="-257175">
              <a:buFont typeface="+mj-lt"/>
              <a:buAutoNum type="arabicPeriod"/>
            </a:pPr>
            <a:r>
              <a:rPr lang="en-US" altLang="zh-TW" sz="900" b="1" dirty="0">
                <a:effectLst>
                  <a:outerShdw blurRad="38100" dist="38100" dir="2700000" algn="tl">
                    <a:srgbClr val="000000">
                      <a:alpha val="43137"/>
                    </a:srgbClr>
                  </a:outerShdw>
                </a:effectLst>
              </a:rPr>
              <a:t>Ultra-Efficient</a:t>
            </a:r>
            <a:r>
              <a:rPr lang="zh-TW" altLang="en-US" sz="900" b="1" dirty="0">
                <a:effectLst>
                  <a:outerShdw blurRad="38100" dist="38100" dir="2700000" algn="tl">
                    <a:srgbClr val="000000">
                      <a:alpha val="43137"/>
                    </a:srgbClr>
                  </a:outerShdw>
                </a:effectLst>
              </a:rPr>
              <a:t> </a:t>
            </a:r>
            <a:r>
              <a:rPr lang="en-US" altLang="zh-TW" sz="900" b="1" dirty="0">
                <a:effectLst>
                  <a:outerShdw blurRad="38100" dist="38100" dir="2700000" algn="tl">
                    <a:srgbClr val="000000">
                      <a:alpha val="43137"/>
                    </a:srgbClr>
                  </a:outerShdw>
                </a:effectLst>
              </a:rPr>
              <a:t>Solar Power                                   </a:t>
            </a:r>
            <a:r>
              <a:rPr lang="zh-TW" altLang="en-US" sz="900" b="1" dirty="0">
                <a:effectLst>
                  <a:outerShdw blurRad="38100" dist="38100" dir="2700000" algn="tl">
                    <a:srgbClr val="000000">
                      <a:alpha val="43137"/>
                    </a:srgbClr>
                  </a:outerShdw>
                </a:effectLst>
              </a:rPr>
              <a:t>多頻段超高效太陽能</a:t>
            </a:r>
          </a:p>
          <a:p>
            <a:pPr marL="257175" indent="-257175">
              <a:buFont typeface="+mj-lt"/>
              <a:buAutoNum type="arabicPeriod"/>
            </a:pPr>
            <a:r>
              <a:rPr lang="en-US" altLang="zh-TW" sz="900" b="1" dirty="0">
                <a:effectLst>
                  <a:outerShdw blurRad="38100" dist="38100" dir="2700000" algn="tl">
                    <a:srgbClr val="000000">
                      <a:alpha val="43137"/>
                    </a:srgbClr>
                  </a:outerShdw>
                </a:effectLst>
              </a:rPr>
              <a:t>Big</a:t>
            </a:r>
            <a:r>
              <a:rPr lang="zh-TW" altLang="en-US" sz="900" b="1" dirty="0">
                <a:effectLst>
                  <a:outerShdw blurRad="38100" dist="38100" dir="2700000" algn="tl">
                    <a:srgbClr val="000000">
                      <a:alpha val="43137"/>
                    </a:srgbClr>
                  </a:outerShdw>
                </a:effectLst>
              </a:rPr>
              <a:t> </a:t>
            </a:r>
            <a:r>
              <a:rPr lang="en-US" altLang="zh-TW" sz="900" b="1" dirty="0">
                <a:effectLst>
                  <a:outerShdw blurRad="38100" dist="38100" dir="2700000" algn="tl">
                    <a:srgbClr val="000000">
                      <a:alpha val="43137"/>
                    </a:srgbClr>
                  </a:outerShdw>
                </a:effectLst>
              </a:rPr>
              <a:t>Data from </a:t>
            </a:r>
            <a:r>
              <a:rPr lang="en-US" altLang="zh-TW" sz="900" b="1" dirty="0" err="1">
                <a:effectLst>
                  <a:outerShdw blurRad="38100" dist="38100" dir="2700000" algn="tl">
                    <a:srgbClr val="000000">
                      <a:alpha val="43137"/>
                    </a:srgbClr>
                  </a:outerShdw>
                </a:effectLst>
              </a:rPr>
              <a:t>CheapPhones</a:t>
            </a:r>
            <a:r>
              <a:rPr lang="en-US" altLang="zh-TW" sz="900" b="1" dirty="0">
                <a:effectLst>
                  <a:outerShdw blurRad="38100" dist="38100" dir="2700000" algn="tl">
                    <a:srgbClr val="000000">
                      <a:alpha val="43137"/>
                    </a:srgbClr>
                  </a:outerShdw>
                </a:effectLst>
              </a:rPr>
              <a:t>                                  </a:t>
            </a:r>
            <a:r>
              <a:rPr lang="zh-TW" altLang="en-US" sz="900" b="1" dirty="0">
                <a:effectLst>
                  <a:outerShdw blurRad="38100" dist="38100" dir="2700000" algn="tl">
                    <a:srgbClr val="000000">
                      <a:alpha val="43137"/>
                    </a:srgbClr>
                  </a:outerShdw>
                </a:effectLst>
              </a:rPr>
              <a:t>來自廉價手機的大數據</a:t>
            </a:r>
          </a:p>
          <a:p>
            <a:pPr marL="257175" indent="-257175">
              <a:buFont typeface="+mj-lt"/>
              <a:buAutoNum type="arabicPeriod"/>
            </a:pPr>
            <a:r>
              <a:rPr lang="en-US" altLang="zh-TW" sz="900" b="1" dirty="0" err="1">
                <a:effectLst>
                  <a:outerShdw blurRad="38100" dist="38100" dir="2700000" algn="tl">
                    <a:srgbClr val="000000">
                      <a:alpha val="43137"/>
                    </a:srgbClr>
                  </a:outerShdw>
                </a:effectLst>
              </a:rPr>
              <a:t>Supergrids</a:t>
            </a:r>
            <a:r>
              <a:rPr lang="zh-TW" altLang="en-US" sz="900" b="1" dirty="0">
                <a:effectLst>
                  <a:outerShdw blurRad="38100" dist="38100" dir="2700000" algn="tl">
                    <a:srgbClr val="000000">
                      <a:alpha val="43137"/>
                    </a:srgbClr>
                  </a:outerShdw>
                </a:effectLst>
              </a:rPr>
              <a:t>　超級電網</a:t>
            </a:r>
          </a:p>
          <a:p>
            <a:pPr marL="257175" indent="-257175">
              <a:buFont typeface="+mj-lt"/>
              <a:buAutoNum type="arabicPeriod"/>
            </a:pPr>
            <a:r>
              <a:rPr lang="en-US" altLang="zh-TW" sz="900" b="1" dirty="0">
                <a:effectLst>
                  <a:outerShdw blurRad="38100" dist="38100" dir="2700000" algn="tl">
                    <a:srgbClr val="000000">
                      <a:alpha val="43137"/>
                    </a:srgbClr>
                  </a:outerShdw>
                </a:effectLst>
              </a:rPr>
              <a:t>Additive Manufacturing                </a:t>
            </a:r>
            <a:r>
              <a:rPr lang="zh-TW" altLang="en-US" sz="900" b="1" dirty="0">
                <a:effectLst>
                  <a:outerShdw blurRad="38100" dist="38100" dir="2700000" algn="tl">
                    <a:srgbClr val="000000">
                      <a:alpha val="43137"/>
                    </a:srgbClr>
                  </a:outerShdw>
                </a:effectLst>
              </a:rPr>
              <a:t>增材製造技術</a:t>
            </a:r>
            <a:endParaRPr lang="en-US" altLang="zh-TW" sz="900" b="1" dirty="0">
              <a:effectLst>
                <a:outerShdw blurRad="38100" dist="38100" dir="2700000" algn="tl">
                  <a:srgbClr val="000000">
                    <a:alpha val="43137"/>
                  </a:srgbClr>
                </a:outerShdw>
              </a:effectLst>
            </a:endParaRPr>
          </a:p>
          <a:p>
            <a:pPr marL="257175" indent="-257175">
              <a:buFont typeface="+mj-lt"/>
              <a:buAutoNum type="arabicPeriod"/>
            </a:pPr>
            <a:r>
              <a:rPr lang="en-US" altLang="zh-TW" sz="900" b="1" dirty="0">
                <a:effectLst>
                  <a:outerShdw blurRad="38100" dist="38100" dir="2700000" algn="tl">
                    <a:srgbClr val="000000">
                      <a:alpha val="43137"/>
                    </a:srgbClr>
                  </a:outerShdw>
                </a:effectLst>
              </a:rPr>
              <a:t>Smart</a:t>
            </a:r>
            <a:r>
              <a:rPr lang="zh-TW" altLang="en-US" sz="900" b="1" dirty="0">
                <a:effectLst>
                  <a:outerShdw blurRad="38100" dist="38100" dir="2700000" algn="tl">
                    <a:srgbClr val="000000">
                      <a:alpha val="43137"/>
                    </a:srgbClr>
                  </a:outerShdw>
                </a:effectLst>
              </a:rPr>
              <a:t>　</a:t>
            </a:r>
            <a:r>
              <a:rPr lang="en-US" altLang="zh-TW" sz="900" b="1" dirty="0">
                <a:effectLst>
                  <a:outerShdw blurRad="38100" dist="38100" dir="2700000" algn="tl">
                    <a:srgbClr val="000000">
                      <a:alpha val="43137"/>
                    </a:srgbClr>
                  </a:outerShdw>
                </a:effectLst>
              </a:rPr>
              <a:t>Watches </a:t>
            </a:r>
            <a:r>
              <a:rPr lang="zh-TW" altLang="en-US" sz="900" b="1" dirty="0">
                <a:effectLst>
                  <a:outerShdw blurRad="38100" dist="38100" dir="2700000" algn="tl">
                    <a:srgbClr val="000000">
                      <a:alpha val="43137"/>
                    </a:srgbClr>
                  </a:outerShdw>
                </a:effectLst>
              </a:rPr>
              <a:t>智能手表</a:t>
            </a:r>
          </a:p>
          <a:p>
            <a:pPr marL="257175" indent="-257175">
              <a:buFont typeface="+mj-lt"/>
              <a:buAutoNum type="arabicPeriod"/>
            </a:pPr>
            <a:r>
              <a:rPr lang="en-US" altLang="zh-TW" sz="900" b="1" dirty="0">
                <a:effectLst>
                  <a:outerShdw blurRad="38100" dist="38100" dir="2700000" algn="tl">
                    <a:srgbClr val="000000">
                      <a:alpha val="43137"/>
                    </a:srgbClr>
                  </a:outerShdw>
                </a:effectLst>
              </a:rPr>
              <a:t>Memory</a:t>
            </a:r>
            <a:r>
              <a:rPr lang="zh-TW" altLang="en-US" sz="900" b="1" dirty="0">
                <a:effectLst>
                  <a:outerShdw blurRad="38100" dist="38100" dir="2700000" algn="tl">
                    <a:srgbClr val="000000">
                      <a:alpha val="43137"/>
                    </a:srgbClr>
                  </a:outerShdw>
                </a:effectLst>
              </a:rPr>
              <a:t> </a:t>
            </a:r>
            <a:r>
              <a:rPr lang="en-US" altLang="zh-TW" sz="900" b="1" dirty="0">
                <a:effectLst>
                  <a:outerShdw blurRad="38100" dist="38100" dir="2700000" algn="tl">
                    <a:srgbClr val="000000">
                      <a:alpha val="43137"/>
                    </a:srgbClr>
                  </a:outerShdw>
                </a:effectLst>
              </a:rPr>
              <a:t>Implants </a:t>
            </a:r>
            <a:r>
              <a:rPr lang="zh-TW" altLang="en-US" sz="900" b="1" dirty="0">
                <a:effectLst>
                  <a:outerShdw blurRad="38100" dist="38100" dir="2700000" algn="tl">
                    <a:srgbClr val="000000">
                      <a:alpha val="43137"/>
                    </a:srgbClr>
                  </a:outerShdw>
                </a:effectLst>
              </a:rPr>
              <a:t>移植記憶</a:t>
            </a:r>
          </a:p>
        </p:txBody>
      </p:sp>
      <p:sp>
        <p:nvSpPr>
          <p:cNvPr id="10" name="矩形 9"/>
          <p:cNvSpPr/>
          <p:nvPr/>
        </p:nvSpPr>
        <p:spPr>
          <a:xfrm>
            <a:off x="2273115" y="2630290"/>
            <a:ext cx="984781" cy="507831"/>
          </a:xfrm>
          <a:prstGeom prst="rect">
            <a:avLst/>
          </a:prstGeom>
          <a:solidFill>
            <a:schemeClr val="tx1"/>
          </a:solidFill>
        </p:spPr>
        <p:txBody>
          <a:bodyPr wrap="square">
            <a:spAutoFit/>
          </a:bodyPr>
          <a:lstStyle/>
          <a:p>
            <a:r>
              <a:rPr lang="en-US" altLang="zh-TW" sz="2700" dirty="0">
                <a:solidFill>
                  <a:schemeClr val="bg1"/>
                </a:solidFill>
                <a:effectLst>
                  <a:outerShdw blurRad="38100" dist="38100" dir="2700000" algn="tl">
                    <a:srgbClr val="000000">
                      <a:alpha val="43137"/>
                    </a:srgbClr>
                  </a:outerShdw>
                </a:effectLst>
              </a:rPr>
              <a:t>20</a:t>
            </a:r>
            <a:r>
              <a:rPr lang="en-US" altLang="zh-TW" sz="2700" dirty="0">
                <a:solidFill>
                  <a:srgbClr val="00B050"/>
                </a:solidFill>
                <a:effectLst>
                  <a:outerShdw blurRad="38100" dist="38100" dir="2700000" algn="tl">
                    <a:srgbClr val="000000">
                      <a:alpha val="43137"/>
                    </a:srgbClr>
                  </a:outerShdw>
                </a:effectLst>
              </a:rPr>
              <a:t>1</a:t>
            </a:r>
            <a:r>
              <a:rPr lang="en-US" altLang="zh-TW" sz="2700" dirty="0">
                <a:solidFill>
                  <a:srgbClr val="FFFF00"/>
                </a:solidFill>
                <a:effectLst>
                  <a:outerShdw blurRad="38100" dist="38100" dir="2700000" algn="tl">
                    <a:srgbClr val="000000">
                      <a:alpha val="43137"/>
                    </a:srgbClr>
                  </a:outerShdw>
                </a:effectLst>
              </a:rPr>
              <a:t>7</a:t>
            </a:r>
          </a:p>
        </p:txBody>
      </p:sp>
      <p:sp>
        <p:nvSpPr>
          <p:cNvPr id="11" name="矩形 10"/>
          <p:cNvSpPr/>
          <p:nvPr/>
        </p:nvSpPr>
        <p:spPr>
          <a:xfrm>
            <a:off x="60591" y="2747881"/>
            <a:ext cx="857526" cy="461665"/>
          </a:xfrm>
          <a:prstGeom prst="rect">
            <a:avLst/>
          </a:prstGeom>
          <a:solidFill>
            <a:schemeClr val="tx1"/>
          </a:solidFill>
        </p:spPr>
        <p:txBody>
          <a:bodyPr wrap="square">
            <a:spAutoFit/>
          </a:bodyPr>
          <a:lstStyle/>
          <a:p>
            <a:r>
              <a:rPr lang="en-US" altLang="zh-TW" sz="2400" dirty="0">
                <a:solidFill>
                  <a:schemeClr val="bg1"/>
                </a:solidFill>
                <a:effectLst>
                  <a:outerShdw blurRad="38100" dist="38100" dir="2700000" algn="tl">
                    <a:srgbClr val="000000">
                      <a:alpha val="43137"/>
                    </a:srgbClr>
                  </a:outerShdw>
                </a:effectLst>
              </a:rPr>
              <a:t>20</a:t>
            </a:r>
            <a:r>
              <a:rPr lang="en-US" altLang="zh-TW" sz="2400" dirty="0">
                <a:solidFill>
                  <a:srgbClr val="00B050"/>
                </a:solidFill>
                <a:effectLst>
                  <a:outerShdw blurRad="38100" dist="38100" dir="2700000" algn="tl">
                    <a:srgbClr val="000000">
                      <a:alpha val="43137"/>
                    </a:srgbClr>
                  </a:outerShdw>
                </a:effectLst>
              </a:rPr>
              <a:t>1</a:t>
            </a:r>
            <a:r>
              <a:rPr lang="en-US" altLang="zh-TW" sz="2400" dirty="0">
                <a:solidFill>
                  <a:srgbClr val="FFFF00"/>
                </a:solidFill>
                <a:effectLst>
                  <a:outerShdw blurRad="38100" dist="38100" dir="2700000" algn="tl">
                    <a:srgbClr val="000000">
                      <a:alpha val="43137"/>
                    </a:srgbClr>
                  </a:outerShdw>
                </a:effectLst>
              </a:rPr>
              <a:t>3</a:t>
            </a:r>
          </a:p>
        </p:txBody>
      </p:sp>
      <p:pic>
        <p:nvPicPr>
          <p:cNvPr id="12" name="圖片 11"/>
          <p:cNvPicPr>
            <a:picLocks noChangeAspect="1"/>
          </p:cNvPicPr>
          <p:nvPr/>
        </p:nvPicPr>
        <p:blipFill>
          <a:blip r:embed="rId2"/>
          <a:stretch>
            <a:fillRect/>
          </a:stretch>
        </p:blipFill>
        <p:spPr>
          <a:xfrm>
            <a:off x="1396014" y="2421626"/>
            <a:ext cx="767958" cy="1078593"/>
          </a:xfrm>
          <a:prstGeom prst="rect">
            <a:avLst/>
          </a:prstGeom>
        </p:spPr>
      </p:pic>
      <p:pic>
        <p:nvPicPr>
          <p:cNvPr id="13" name="內容版面配置區 5"/>
          <p:cNvPicPr>
            <a:picLocks noChangeAspect="1"/>
          </p:cNvPicPr>
          <p:nvPr/>
        </p:nvPicPr>
        <p:blipFill>
          <a:blip r:embed="rId3"/>
          <a:stretch>
            <a:fillRect/>
          </a:stretch>
        </p:blipFill>
        <p:spPr>
          <a:xfrm>
            <a:off x="6444118" y="830754"/>
            <a:ext cx="2391899" cy="3455496"/>
          </a:xfrm>
          <a:prstGeom prst="rect">
            <a:avLst/>
          </a:prstGeom>
        </p:spPr>
      </p:pic>
      <p:sp>
        <p:nvSpPr>
          <p:cNvPr id="14" name="矩形 13"/>
          <p:cNvSpPr/>
          <p:nvPr/>
        </p:nvSpPr>
        <p:spPr>
          <a:xfrm>
            <a:off x="102216" y="1777803"/>
            <a:ext cx="4486300" cy="300082"/>
          </a:xfrm>
          <a:prstGeom prst="rect">
            <a:avLst/>
          </a:prstGeom>
        </p:spPr>
        <p:txBody>
          <a:bodyPr wrap="square">
            <a:spAutoFit/>
          </a:bodyPr>
          <a:lstStyle/>
          <a:p>
            <a:r>
              <a:rPr lang="en-US" altLang="zh-TW" sz="1350" dirty="0"/>
              <a:t>https://www.technologyreview.com/lists/technologies/2018/</a:t>
            </a:r>
            <a:endParaRPr lang="zh-TW" altLang="en-US" sz="1350" dirty="0"/>
          </a:p>
        </p:txBody>
      </p:sp>
      <p:sp>
        <p:nvSpPr>
          <p:cNvPr id="15" name="矩形 14"/>
          <p:cNvSpPr/>
          <p:nvPr/>
        </p:nvSpPr>
        <p:spPr>
          <a:xfrm>
            <a:off x="4276283" y="2886380"/>
            <a:ext cx="837215" cy="461665"/>
          </a:xfrm>
          <a:prstGeom prst="rect">
            <a:avLst/>
          </a:prstGeom>
          <a:solidFill>
            <a:schemeClr val="tx1"/>
          </a:solidFill>
        </p:spPr>
        <p:txBody>
          <a:bodyPr wrap="square">
            <a:spAutoFit/>
          </a:bodyPr>
          <a:lstStyle/>
          <a:p>
            <a:r>
              <a:rPr lang="en-US" altLang="zh-TW" sz="2400" dirty="0">
                <a:solidFill>
                  <a:schemeClr val="bg1"/>
                </a:solidFill>
                <a:effectLst>
                  <a:outerShdw blurRad="38100" dist="38100" dir="2700000" algn="tl">
                    <a:srgbClr val="000000">
                      <a:alpha val="43137"/>
                    </a:srgbClr>
                  </a:outerShdw>
                </a:effectLst>
              </a:rPr>
              <a:t>20</a:t>
            </a:r>
            <a:r>
              <a:rPr lang="en-US" altLang="zh-TW" sz="2400" dirty="0">
                <a:solidFill>
                  <a:srgbClr val="00B050"/>
                </a:solidFill>
                <a:effectLst>
                  <a:outerShdw blurRad="38100" dist="38100" dir="2700000" algn="tl">
                    <a:srgbClr val="000000">
                      <a:alpha val="43137"/>
                    </a:srgbClr>
                  </a:outerShdw>
                </a:effectLst>
              </a:rPr>
              <a:t>18</a:t>
            </a:r>
            <a:endParaRPr lang="en-US" altLang="zh-TW" sz="2400" dirty="0">
              <a:solidFill>
                <a:srgbClr val="FFFF00"/>
              </a:solidFill>
              <a:effectLst>
                <a:outerShdw blurRad="38100" dist="38100" dir="2700000" algn="tl">
                  <a:srgbClr val="000000">
                    <a:alpha val="43137"/>
                  </a:srgbClr>
                </a:outerShdw>
              </a:effectLst>
            </a:endParaRPr>
          </a:p>
        </p:txBody>
      </p:sp>
      <p:sp>
        <p:nvSpPr>
          <p:cNvPr id="16" name="矩形 15"/>
          <p:cNvSpPr/>
          <p:nvPr/>
        </p:nvSpPr>
        <p:spPr>
          <a:xfrm>
            <a:off x="4276283" y="3327095"/>
            <a:ext cx="1938800" cy="369332"/>
          </a:xfrm>
          <a:prstGeom prst="rect">
            <a:avLst/>
          </a:prstGeom>
        </p:spPr>
        <p:txBody>
          <a:bodyPr wrap="none">
            <a:spAutoFit/>
          </a:bodyPr>
          <a:lstStyle/>
          <a:p>
            <a:r>
              <a:rPr lang="en-US" altLang="zh-TW" b="1" dirty="0">
                <a:effectLst>
                  <a:outerShdw blurRad="38100" dist="38100" dir="2700000" algn="tl">
                    <a:srgbClr val="000000">
                      <a:alpha val="43137"/>
                    </a:srgbClr>
                  </a:outerShdw>
                </a:effectLst>
              </a:rPr>
              <a:t>3-D Metal Printing</a:t>
            </a:r>
          </a:p>
        </p:txBody>
      </p:sp>
      <p:sp>
        <p:nvSpPr>
          <p:cNvPr id="17" name="矩形 16"/>
          <p:cNvSpPr/>
          <p:nvPr/>
        </p:nvSpPr>
        <p:spPr>
          <a:xfrm>
            <a:off x="4276283" y="3586414"/>
            <a:ext cx="1911101" cy="507831"/>
          </a:xfrm>
          <a:prstGeom prst="rect">
            <a:avLst/>
          </a:prstGeom>
        </p:spPr>
        <p:txBody>
          <a:bodyPr wrap="none">
            <a:spAutoFit/>
          </a:bodyPr>
          <a:lstStyle/>
          <a:p>
            <a:r>
              <a:rPr lang="en-US" altLang="zh-TW" sz="2700" b="1" dirty="0">
                <a:effectLst>
                  <a:outerShdw blurRad="38100" dist="38100" dir="2700000" algn="tl">
                    <a:srgbClr val="000000">
                      <a:alpha val="43137"/>
                    </a:srgbClr>
                  </a:outerShdw>
                </a:effectLst>
              </a:rPr>
              <a:t>Sensing City</a:t>
            </a:r>
            <a:endParaRPr lang="zh-TW" altLang="en-US" sz="2700" b="1" dirty="0">
              <a:effectLst>
                <a:outerShdw blurRad="38100" dist="38100" dir="2700000" algn="tl">
                  <a:srgbClr val="000000">
                    <a:alpha val="43137"/>
                  </a:srgbClr>
                </a:outerShdw>
              </a:effectLst>
            </a:endParaRPr>
          </a:p>
        </p:txBody>
      </p:sp>
      <p:sp>
        <p:nvSpPr>
          <p:cNvPr id="18" name="矩形 17"/>
          <p:cNvSpPr/>
          <p:nvPr/>
        </p:nvSpPr>
        <p:spPr>
          <a:xfrm>
            <a:off x="4276283" y="4034260"/>
            <a:ext cx="2190280" cy="1200329"/>
          </a:xfrm>
          <a:prstGeom prst="rect">
            <a:avLst/>
          </a:prstGeom>
        </p:spPr>
        <p:txBody>
          <a:bodyPr wrap="none">
            <a:spAutoFit/>
          </a:bodyPr>
          <a:lstStyle/>
          <a:p>
            <a:r>
              <a:rPr lang="en-US" altLang="zh-TW" sz="3600" b="1" dirty="0">
                <a:solidFill>
                  <a:srgbClr val="FF0000"/>
                </a:solidFill>
                <a:effectLst>
                  <a:outerShdw blurRad="38100" dist="38100" dir="2700000" algn="tl">
                    <a:srgbClr val="000000">
                      <a:alpha val="43137"/>
                    </a:srgbClr>
                  </a:outerShdw>
                </a:effectLst>
              </a:rPr>
              <a:t>AI for </a:t>
            </a:r>
          </a:p>
          <a:p>
            <a:r>
              <a:rPr lang="en-US" altLang="zh-TW" sz="3600" b="1" dirty="0">
                <a:solidFill>
                  <a:srgbClr val="FF0000"/>
                </a:solidFill>
                <a:effectLst>
                  <a:outerShdw blurRad="38100" dist="38100" dir="2700000" algn="tl">
                    <a:srgbClr val="000000">
                      <a:alpha val="43137"/>
                    </a:srgbClr>
                  </a:outerShdw>
                </a:effectLst>
              </a:rPr>
              <a:t>Everybody</a:t>
            </a:r>
            <a:endParaRPr lang="zh-TW" altLang="en-US" sz="3600" b="1" dirty="0">
              <a:solidFill>
                <a:srgbClr val="FF0000"/>
              </a:solidFill>
              <a:effectLst>
                <a:outerShdw blurRad="38100" dist="38100" dir="2700000" algn="tl">
                  <a:srgbClr val="000000">
                    <a:alpha val="43137"/>
                  </a:srgbClr>
                </a:outerShdw>
              </a:effectLst>
            </a:endParaRPr>
          </a:p>
        </p:txBody>
      </p:sp>
      <p:sp>
        <p:nvSpPr>
          <p:cNvPr id="19" name="矩形 18"/>
          <p:cNvSpPr/>
          <p:nvPr/>
        </p:nvSpPr>
        <p:spPr>
          <a:xfrm>
            <a:off x="4276283" y="5248883"/>
            <a:ext cx="2578655" cy="369332"/>
          </a:xfrm>
          <a:prstGeom prst="rect">
            <a:avLst/>
          </a:prstGeom>
        </p:spPr>
        <p:txBody>
          <a:bodyPr wrap="none">
            <a:spAutoFit/>
          </a:bodyPr>
          <a:lstStyle/>
          <a:p>
            <a:r>
              <a:rPr lang="en-US" altLang="zh-TW" b="1" dirty="0">
                <a:solidFill>
                  <a:srgbClr val="7030A0"/>
                </a:solidFill>
                <a:effectLst>
                  <a:outerShdw blurRad="38100" dist="38100" dir="2700000" algn="tl">
                    <a:srgbClr val="000000">
                      <a:alpha val="43137"/>
                    </a:srgbClr>
                  </a:outerShdw>
                </a:effectLst>
              </a:rPr>
              <a:t>Dueling Neural Networks</a:t>
            </a:r>
            <a:endParaRPr lang="zh-TW" altLang="en-US" b="1" dirty="0">
              <a:solidFill>
                <a:srgbClr val="7030A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485911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1"/>
          <p:cNvSpPr txBox="1">
            <a:spLocks/>
          </p:cNvSpPr>
          <p:nvPr/>
        </p:nvSpPr>
        <p:spPr>
          <a:xfrm>
            <a:off x="0" y="92843"/>
            <a:ext cx="9144000" cy="1325563"/>
          </a:xfrm>
          <a:prstGeom prst="rect">
            <a:avLst/>
          </a:prstGeom>
          <a:solidFill>
            <a:srgbClr val="0070C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600" smtClean="0">
                <a:solidFill>
                  <a:schemeClr val="bg1"/>
                </a:solidFill>
              </a:rPr>
              <a:t>Chinese Word Segmentation</a:t>
            </a:r>
            <a:r>
              <a:rPr lang="zh-TW" altLang="en-US" sz="3600" smtClean="0">
                <a:solidFill>
                  <a:schemeClr val="bg1"/>
                </a:solidFill>
              </a:rPr>
              <a:t>中文分詞</a:t>
            </a:r>
            <a:endParaRPr lang="zh-TW" altLang="en-US" sz="3600" dirty="0">
              <a:solidFill>
                <a:schemeClr val="bg1"/>
              </a:solidFill>
            </a:endParaRPr>
          </a:p>
        </p:txBody>
      </p:sp>
      <p:sp>
        <p:nvSpPr>
          <p:cNvPr id="7" name="矩形 6"/>
          <p:cNvSpPr/>
          <p:nvPr/>
        </p:nvSpPr>
        <p:spPr>
          <a:xfrm>
            <a:off x="4027633" y="2548170"/>
            <a:ext cx="4866986" cy="4247317"/>
          </a:xfrm>
          <a:prstGeom prst="rect">
            <a:avLst/>
          </a:prstGeom>
          <a:solidFill>
            <a:schemeClr val="accent6">
              <a:lumMod val="20000"/>
              <a:lumOff val="80000"/>
            </a:schemeClr>
          </a:solidFill>
        </p:spPr>
        <p:txBody>
          <a:bodyPr wrap="square">
            <a:spAutoFit/>
          </a:bodyPr>
          <a:lstStyle/>
          <a:p>
            <a:r>
              <a:rPr lang="en-US" altLang="zh-TW" dirty="0"/>
              <a:t>import </a:t>
            </a:r>
            <a:r>
              <a:rPr lang="en-US" altLang="zh-TW" dirty="0" err="1"/>
              <a:t>jieba</a:t>
            </a:r>
            <a:endParaRPr lang="en-US" altLang="zh-TW" dirty="0"/>
          </a:p>
          <a:p>
            <a:endParaRPr lang="en-US" altLang="zh-TW" dirty="0"/>
          </a:p>
          <a:p>
            <a:r>
              <a:rPr lang="en-US" altLang="zh-TW" dirty="0"/>
              <a:t>sent = </a:t>
            </a:r>
            <a:r>
              <a:rPr lang="en-US" altLang="zh-TW" dirty="0" smtClean="0"/>
              <a:t>'</a:t>
            </a:r>
            <a:r>
              <a:rPr lang="zh-TW" altLang="en-US" dirty="0" smtClean="0"/>
              <a:t>中文分詞是文本處理不可或缺的一步！</a:t>
            </a:r>
            <a:r>
              <a:rPr lang="en-US" altLang="zh-TW" dirty="0" smtClean="0"/>
              <a:t>'</a:t>
            </a:r>
            <a:endParaRPr lang="en-US" altLang="zh-TW" dirty="0"/>
          </a:p>
          <a:p>
            <a:endParaRPr lang="en-US" altLang="zh-TW" dirty="0"/>
          </a:p>
          <a:p>
            <a:r>
              <a:rPr lang="en-US" altLang="zh-TW" dirty="0" err="1"/>
              <a:t>seg_list</a:t>
            </a:r>
            <a:r>
              <a:rPr lang="en-US" altLang="zh-TW" dirty="0"/>
              <a:t> = </a:t>
            </a:r>
            <a:r>
              <a:rPr lang="en-US" altLang="zh-TW" dirty="0" err="1"/>
              <a:t>jieba.cut</a:t>
            </a:r>
            <a:r>
              <a:rPr lang="en-US" altLang="zh-TW" dirty="0"/>
              <a:t>(sent, </a:t>
            </a:r>
            <a:r>
              <a:rPr lang="en-US" altLang="zh-TW" dirty="0" err="1"/>
              <a:t>cut_all</a:t>
            </a:r>
            <a:r>
              <a:rPr lang="en-US" altLang="zh-TW" dirty="0"/>
              <a:t>=True</a:t>
            </a:r>
            <a:r>
              <a:rPr lang="en-US" altLang="zh-TW" dirty="0" smtClean="0"/>
              <a:t>)</a:t>
            </a:r>
            <a:endParaRPr lang="en-US" altLang="zh-TW" dirty="0"/>
          </a:p>
          <a:p>
            <a:r>
              <a:rPr lang="en-US" altLang="zh-TW" dirty="0"/>
              <a:t>print('</a:t>
            </a:r>
            <a:r>
              <a:rPr lang="zh-TW" altLang="en-US" dirty="0"/>
              <a:t>全模式：</a:t>
            </a:r>
            <a:r>
              <a:rPr lang="en-US" altLang="zh-TW" dirty="0"/>
              <a:t>', '/ ' .join(</a:t>
            </a:r>
            <a:r>
              <a:rPr lang="en-US" altLang="zh-TW" dirty="0" err="1"/>
              <a:t>seg_list</a:t>
            </a:r>
            <a:r>
              <a:rPr lang="en-US" altLang="zh-TW" dirty="0"/>
              <a:t>)) </a:t>
            </a:r>
          </a:p>
          <a:p>
            <a:endParaRPr lang="en-US" altLang="zh-TW" dirty="0"/>
          </a:p>
          <a:p>
            <a:r>
              <a:rPr lang="en-US" altLang="zh-TW" dirty="0" err="1"/>
              <a:t>seg_list</a:t>
            </a:r>
            <a:r>
              <a:rPr lang="en-US" altLang="zh-TW" dirty="0"/>
              <a:t> = </a:t>
            </a:r>
            <a:r>
              <a:rPr lang="en-US" altLang="zh-TW" dirty="0" err="1"/>
              <a:t>jieba.cut</a:t>
            </a:r>
            <a:r>
              <a:rPr lang="en-US" altLang="zh-TW" dirty="0"/>
              <a:t>(sent, </a:t>
            </a:r>
            <a:r>
              <a:rPr lang="en-US" altLang="zh-TW" dirty="0" err="1"/>
              <a:t>cut_all</a:t>
            </a:r>
            <a:r>
              <a:rPr lang="en-US" altLang="zh-TW" dirty="0"/>
              <a:t>=False)</a:t>
            </a:r>
          </a:p>
          <a:p>
            <a:r>
              <a:rPr lang="en-US" altLang="zh-TW" dirty="0"/>
              <a:t>print</a:t>
            </a:r>
            <a:r>
              <a:rPr lang="en-US" altLang="zh-TW" dirty="0" smtClean="0"/>
              <a:t>('</a:t>
            </a:r>
            <a:r>
              <a:rPr lang="zh-TW" altLang="en-US" dirty="0" smtClean="0"/>
              <a:t>精確模式：</a:t>
            </a:r>
            <a:r>
              <a:rPr lang="en-US" altLang="zh-TW" dirty="0" smtClean="0"/>
              <a:t>', </a:t>
            </a:r>
            <a:r>
              <a:rPr lang="en-US" altLang="zh-TW" dirty="0"/>
              <a:t>'/ '.join(</a:t>
            </a:r>
            <a:r>
              <a:rPr lang="en-US" altLang="zh-TW" dirty="0" err="1"/>
              <a:t>seg_list</a:t>
            </a:r>
            <a:r>
              <a:rPr lang="en-US" altLang="zh-TW" dirty="0"/>
              <a:t>)) </a:t>
            </a:r>
          </a:p>
          <a:p>
            <a:endParaRPr lang="en-US" altLang="zh-TW" dirty="0"/>
          </a:p>
          <a:p>
            <a:r>
              <a:rPr lang="en-US" altLang="zh-TW" dirty="0" err="1"/>
              <a:t>seg_list</a:t>
            </a:r>
            <a:r>
              <a:rPr lang="en-US" altLang="zh-TW" dirty="0"/>
              <a:t> = </a:t>
            </a:r>
            <a:r>
              <a:rPr lang="en-US" altLang="zh-TW" dirty="0" err="1"/>
              <a:t>jieba.cut</a:t>
            </a:r>
            <a:r>
              <a:rPr lang="en-US" altLang="zh-TW" dirty="0"/>
              <a:t>(sent)  </a:t>
            </a:r>
          </a:p>
          <a:p>
            <a:r>
              <a:rPr lang="en-US" altLang="zh-TW" dirty="0"/>
              <a:t>print</a:t>
            </a:r>
            <a:r>
              <a:rPr lang="en-US" altLang="zh-TW" dirty="0" smtClean="0"/>
              <a:t>('</a:t>
            </a:r>
            <a:r>
              <a:rPr lang="zh-TW" altLang="en-US" dirty="0" smtClean="0"/>
              <a:t>預設精確模式：</a:t>
            </a:r>
            <a:r>
              <a:rPr lang="en-US" altLang="zh-TW" dirty="0" smtClean="0"/>
              <a:t>', </a:t>
            </a:r>
            <a:r>
              <a:rPr lang="en-US" altLang="zh-TW" dirty="0"/>
              <a:t>'/ '.join(</a:t>
            </a:r>
            <a:r>
              <a:rPr lang="en-US" altLang="zh-TW" dirty="0" err="1"/>
              <a:t>seg_list</a:t>
            </a:r>
            <a:r>
              <a:rPr lang="en-US" altLang="zh-TW" dirty="0"/>
              <a:t>))</a:t>
            </a:r>
          </a:p>
          <a:p>
            <a:endParaRPr lang="en-US" altLang="zh-TW" dirty="0"/>
          </a:p>
          <a:p>
            <a:r>
              <a:rPr lang="en-US" altLang="zh-TW" dirty="0" err="1"/>
              <a:t>seg_list</a:t>
            </a:r>
            <a:r>
              <a:rPr lang="en-US" altLang="zh-TW" dirty="0"/>
              <a:t> = </a:t>
            </a:r>
            <a:r>
              <a:rPr lang="en-US" altLang="zh-TW" dirty="0" err="1"/>
              <a:t>jieba.cut_for_search</a:t>
            </a:r>
            <a:r>
              <a:rPr lang="en-US" altLang="zh-TW" dirty="0"/>
              <a:t>(sent)  </a:t>
            </a:r>
          </a:p>
          <a:p>
            <a:r>
              <a:rPr lang="en-US" altLang="zh-TW" dirty="0"/>
              <a:t>print</a:t>
            </a:r>
            <a:r>
              <a:rPr lang="en-US" altLang="zh-TW" dirty="0" smtClean="0"/>
              <a:t>('</a:t>
            </a:r>
            <a:r>
              <a:rPr lang="zh-TW" altLang="en-US" dirty="0" smtClean="0"/>
              <a:t>搜尋引擎模式</a:t>
            </a:r>
            <a:r>
              <a:rPr lang="en-US" altLang="zh-TW" dirty="0" smtClean="0"/>
              <a:t>', </a:t>
            </a:r>
            <a:r>
              <a:rPr lang="en-US" altLang="zh-TW" dirty="0"/>
              <a:t>'/ '.join(</a:t>
            </a:r>
            <a:r>
              <a:rPr lang="en-US" altLang="zh-TW" dirty="0" err="1"/>
              <a:t>seg_list</a:t>
            </a:r>
            <a:r>
              <a:rPr lang="en-US" altLang="zh-TW" dirty="0"/>
              <a:t>))</a:t>
            </a:r>
            <a:endParaRPr lang="zh-TW" altLang="en-US" dirty="0"/>
          </a:p>
        </p:txBody>
      </p:sp>
      <p:sp>
        <p:nvSpPr>
          <p:cNvPr id="8" name="矩形 7"/>
          <p:cNvSpPr/>
          <p:nvPr/>
        </p:nvSpPr>
        <p:spPr>
          <a:xfrm>
            <a:off x="346801" y="1447967"/>
            <a:ext cx="3019416" cy="369332"/>
          </a:xfrm>
          <a:prstGeom prst="rect">
            <a:avLst/>
          </a:prstGeom>
        </p:spPr>
        <p:txBody>
          <a:bodyPr wrap="none">
            <a:spAutoFit/>
          </a:bodyPr>
          <a:lstStyle/>
          <a:p>
            <a:r>
              <a:rPr lang="en-US" altLang="zh-TW" dirty="0"/>
              <a:t>https://github.com/fxsjy/jieba</a:t>
            </a:r>
            <a:endParaRPr lang="zh-TW" altLang="en-US" dirty="0"/>
          </a:p>
        </p:txBody>
      </p:sp>
      <p:sp>
        <p:nvSpPr>
          <p:cNvPr id="9" name="矩形 8"/>
          <p:cNvSpPr/>
          <p:nvPr/>
        </p:nvSpPr>
        <p:spPr>
          <a:xfrm>
            <a:off x="496672" y="5362166"/>
            <a:ext cx="3454400" cy="461665"/>
          </a:xfrm>
          <a:prstGeom prst="rect">
            <a:avLst/>
          </a:prstGeom>
        </p:spPr>
        <p:txBody>
          <a:bodyPr wrap="square">
            <a:spAutoFit/>
          </a:bodyPr>
          <a:lstStyle/>
          <a:p>
            <a:r>
              <a:rPr lang="zh-TW" altLang="en-US" sz="1200" dirty="0" smtClean="0"/>
              <a:t>搜索引擎模式，在精確模式的基礎上，對長詞再次切分，提高召回率，適合用於搜尋引擎分詞。</a:t>
            </a:r>
            <a:endParaRPr lang="en-US" altLang="zh-TW" sz="1200" dirty="0" smtClean="0"/>
          </a:p>
        </p:txBody>
      </p:sp>
      <p:sp>
        <p:nvSpPr>
          <p:cNvPr id="10" name="矩形 9"/>
          <p:cNvSpPr/>
          <p:nvPr/>
        </p:nvSpPr>
        <p:spPr>
          <a:xfrm>
            <a:off x="910363" y="1889748"/>
            <a:ext cx="1722438" cy="923330"/>
          </a:xfrm>
          <a:prstGeom prst="rect">
            <a:avLst/>
          </a:prstGeom>
        </p:spPr>
        <p:txBody>
          <a:bodyPr wrap="square">
            <a:spAutoFit/>
          </a:bodyPr>
          <a:lstStyle/>
          <a:p>
            <a:r>
              <a:rPr lang="zh-TW" altLang="en-US" dirty="0"/>
              <a:t>支持繁體分詞</a:t>
            </a:r>
          </a:p>
          <a:p>
            <a:r>
              <a:rPr lang="zh-TW" altLang="en-US" dirty="0"/>
              <a:t>支持自訂字典</a:t>
            </a:r>
          </a:p>
          <a:p>
            <a:r>
              <a:rPr lang="en-US" altLang="zh-TW" dirty="0"/>
              <a:t>MIT </a:t>
            </a:r>
            <a:r>
              <a:rPr lang="zh-TW" altLang="en-US" dirty="0"/>
              <a:t>授權協議</a:t>
            </a:r>
          </a:p>
        </p:txBody>
      </p:sp>
      <p:sp>
        <p:nvSpPr>
          <p:cNvPr id="11" name="矩形 10"/>
          <p:cNvSpPr/>
          <p:nvPr/>
        </p:nvSpPr>
        <p:spPr>
          <a:xfrm>
            <a:off x="4027634" y="1554910"/>
            <a:ext cx="4737676" cy="830997"/>
          </a:xfrm>
          <a:prstGeom prst="rect">
            <a:avLst/>
          </a:prstGeom>
        </p:spPr>
        <p:txBody>
          <a:bodyPr wrap="square">
            <a:spAutoFit/>
          </a:bodyPr>
          <a:lstStyle/>
          <a:p>
            <a:r>
              <a:rPr lang="en-US" altLang="zh-TW" sz="1200" dirty="0" err="1"/>
              <a:t>jieba</a:t>
            </a:r>
            <a:endParaRPr lang="en-US" altLang="zh-TW" sz="1200" dirty="0"/>
          </a:p>
          <a:p>
            <a:r>
              <a:rPr lang="en-US" altLang="zh-TW" sz="1200" dirty="0"/>
              <a:t>“</a:t>
            </a:r>
            <a:r>
              <a:rPr lang="zh-TW" altLang="en-US" sz="1200" dirty="0"/>
              <a:t>結巴”中文分詞：做最好的 </a:t>
            </a:r>
            <a:r>
              <a:rPr lang="en-US" altLang="zh-TW" sz="1200" dirty="0"/>
              <a:t>Python </a:t>
            </a:r>
            <a:r>
              <a:rPr lang="zh-TW" altLang="en-US" sz="1200" dirty="0"/>
              <a:t>中文分片語件</a:t>
            </a:r>
          </a:p>
          <a:p>
            <a:r>
              <a:rPr lang="en-US" altLang="zh-TW" sz="1200" dirty="0"/>
              <a:t>"</a:t>
            </a:r>
            <a:r>
              <a:rPr lang="en-US" altLang="zh-TW" sz="1200" dirty="0" err="1"/>
              <a:t>Jieba</a:t>
            </a:r>
            <a:r>
              <a:rPr lang="en-US" altLang="zh-TW" sz="1200" dirty="0"/>
              <a:t>" (Chinese for "to stutter") Chinese text segmentation: built to be the best Python Chinese word segmentation module.</a:t>
            </a:r>
          </a:p>
        </p:txBody>
      </p:sp>
      <p:sp>
        <p:nvSpPr>
          <p:cNvPr id="12" name="矩形 11"/>
          <p:cNvSpPr/>
          <p:nvPr/>
        </p:nvSpPr>
        <p:spPr>
          <a:xfrm>
            <a:off x="420110" y="3013098"/>
            <a:ext cx="2442008" cy="369332"/>
          </a:xfrm>
          <a:prstGeom prst="rect">
            <a:avLst/>
          </a:prstGeom>
        </p:spPr>
        <p:txBody>
          <a:bodyPr wrap="square">
            <a:spAutoFit/>
          </a:bodyPr>
          <a:lstStyle/>
          <a:p>
            <a:r>
              <a:rPr lang="zh-TW" altLang="en-US" dirty="0" smtClean="0"/>
              <a:t>支持</a:t>
            </a:r>
            <a:r>
              <a:rPr lang="zh-TW" altLang="en-US" dirty="0"/>
              <a:t>三種分詞模式：</a:t>
            </a:r>
          </a:p>
        </p:txBody>
      </p:sp>
      <p:sp>
        <p:nvSpPr>
          <p:cNvPr id="13" name="矩形 12"/>
          <p:cNvSpPr/>
          <p:nvPr/>
        </p:nvSpPr>
        <p:spPr>
          <a:xfrm>
            <a:off x="420110" y="4527907"/>
            <a:ext cx="3459163" cy="646331"/>
          </a:xfrm>
          <a:prstGeom prst="rect">
            <a:avLst/>
          </a:prstGeom>
        </p:spPr>
        <p:txBody>
          <a:bodyPr wrap="square">
            <a:spAutoFit/>
          </a:bodyPr>
          <a:lstStyle/>
          <a:p>
            <a:r>
              <a:rPr lang="zh-TW" altLang="en-US" dirty="0"/>
              <a:t>精確模式，試圖將句子最精確地切開，適合文本分析；</a:t>
            </a:r>
          </a:p>
        </p:txBody>
      </p:sp>
      <p:sp>
        <p:nvSpPr>
          <p:cNvPr id="14" name="矩形 13"/>
          <p:cNvSpPr/>
          <p:nvPr/>
        </p:nvSpPr>
        <p:spPr>
          <a:xfrm>
            <a:off x="420110" y="3493503"/>
            <a:ext cx="3660775" cy="923330"/>
          </a:xfrm>
          <a:prstGeom prst="rect">
            <a:avLst/>
          </a:prstGeom>
        </p:spPr>
        <p:txBody>
          <a:bodyPr wrap="square">
            <a:spAutoFit/>
          </a:bodyPr>
          <a:lstStyle/>
          <a:p>
            <a:r>
              <a:rPr lang="zh-TW" altLang="en-US" dirty="0"/>
              <a:t>全模式，把句子中所有的可以成詞的詞語都掃描出來</a:t>
            </a:r>
            <a:r>
              <a:rPr lang="en-US" altLang="zh-TW" dirty="0"/>
              <a:t>, </a:t>
            </a:r>
            <a:r>
              <a:rPr lang="zh-TW" altLang="en-US" dirty="0"/>
              <a:t>速度非常快，但是不能解決歧義；</a:t>
            </a:r>
          </a:p>
        </p:txBody>
      </p:sp>
    </p:spTree>
    <p:extLst>
      <p:ext uri="{BB962C8B-B14F-4D97-AF65-F5344CB8AC3E}">
        <p14:creationId xmlns:p14="http://schemas.microsoft.com/office/powerpoint/2010/main" val="14013873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pic>
        <p:nvPicPr>
          <p:cNvPr id="6" name="內容版面配置區 5"/>
          <p:cNvPicPr>
            <a:picLocks noGrp="1" noChangeAspect="1"/>
          </p:cNvPicPr>
          <p:nvPr>
            <p:ph idx="1"/>
          </p:nvPr>
        </p:nvPicPr>
        <p:blipFill>
          <a:blip r:embed="rId2"/>
          <a:stretch>
            <a:fillRect/>
          </a:stretch>
        </p:blipFill>
        <p:spPr>
          <a:xfrm>
            <a:off x="309080" y="653019"/>
            <a:ext cx="8206270" cy="5175126"/>
          </a:xfrm>
          <a:prstGeom prst="rect">
            <a:avLst/>
          </a:prstGeom>
        </p:spPr>
      </p:pic>
      <p:sp>
        <p:nvSpPr>
          <p:cNvPr id="7" name="矩形 6"/>
          <p:cNvSpPr/>
          <p:nvPr/>
        </p:nvSpPr>
        <p:spPr>
          <a:xfrm>
            <a:off x="443345" y="6045600"/>
            <a:ext cx="7536873" cy="307777"/>
          </a:xfrm>
          <a:prstGeom prst="rect">
            <a:avLst/>
          </a:prstGeom>
        </p:spPr>
        <p:txBody>
          <a:bodyPr wrap="square">
            <a:spAutoFit/>
          </a:bodyPr>
          <a:lstStyle/>
          <a:p>
            <a:r>
              <a:rPr lang="zh-TW" altLang="en-US" sz="1400" dirty="0" smtClean="0"/>
              <a:t>搜索引擎模式，在精確模式的基礎上，對長詞再次切分，提高召回率，適合用於搜尋引擎分詞。</a:t>
            </a:r>
            <a:endParaRPr lang="en-US" altLang="zh-TW" sz="1400" dirty="0" smtClean="0"/>
          </a:p>
        </p:txBody>
      </p:sp>
      <p:sp>
        <p:nvSpPr>
          <p:cNvPr id="8" name="矩形 7"/>
          <p:cNvSpPr/>
          <p:nvPr/>
        </p:nvSpPr>
        <p:spPr>
          <a:xfrm>
            <a:off x="4664363" y="5403273"/>
            <a:ext cx="2318328" cy="42487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8"/>
          <p:cNvSpPr/>
          <p:nvPr/>
        </p:nvSpPr>
        <p:spPr>
          <a:xfrm>
            <a:off x="424872" y="2410691"/>
            <a:ext cx="4959927" cy="125476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1285881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537399"/>
            <a:ext cx="9144000" cy="1026243"/>
          </a:xfrm>
          <a:solidFill>
            <a:srgbClr val="0070C0"/>
          </a:solidFill>
        </p:spPr>
        <p:txBody>
          <a:bodyPr>
            <a:normAutofit/>
          </a:bodyPr>
          <a:lstStyle/>
          <a:p>
            <a:r>
              <a:rPr lang="zh-TW" altLang="en-US" dirty="0">
                <a:solidFill>
                  <a:schemeClr val="bg1"/>
                </a:solidFill>
              </a:rPr>
              <a:t>詞性標</a:t>
            </a:r>
            <a:r>
              <a:rPr lang="zh-TW" altLang="en-US" dirty="0" smtClean="0">
                <a:solidFill>
                  <a:schemeClr val="bg1"/>
                </a:solidFill>
              </a:rPr>
              <a:t>註</a:t>
            </a:r>
            <a:r>
              <a:rPr lang="en-US" altLang="zh-TW" dirty="0" smtClean="0">
                <a:solidFill>
                  <a:schemeClr val="bg1"/>
                </a:solidFill>
              </a:rPr>
              <a:t>Part-of-speech(POS)</a:t>
            </a:r>
            <a:r>
              <a:rPr lang="zh-TW" altLang="en-US" dirty="0" smtClean="0">
                <a:solidFill>
                  <a:schemeClr val="bg1"/>
                </a:solidFill>
              </a:rPr>
              <a:t> </a:t>
            </a:r>
            <a:r>
              <a:rPr lang="en-US" altLang="zh-TW" dirty="0" smtClean="0">
                <a:solidFill>
                  <a:schemeClr val="bg1"/>
                </a:solidFill>
              </a:rPr>
              <a:t>tagging</a:t>
            </a:r>
            <a:endParaRPr lang="zh-TW" altLang="en-US" dirty="0">
              <a:solidFill>
                <a:schemeClr val="bg1"/>
              </a:solidFill>
            </a:endParaRPr>
          </a:p>
        </p:txBody>
      </p:sp>
      <p:sp>
        <p:nvSpPr>
          <p:cNvPr id="4" name="矩形 3"/>
          <p:cNvSpPr/>
          <p:nvPr/>
        </p:nvSpPr>
        <p:spPr>
          <a:xfrm>
            <a:off x="1876919" y="2341630"/>
            <a:ext cx="4745554" cy="1200329"/>
          </a:xfrm>
          <a:prstGeom prst="rect">
            <a:avLst/>
          </a:prstGeom>
        </p:spPr>
        <p:txBody>
          <a:bodyPr wrap="square">
            <a:spAutoFit/>
          </a:bodyPr>
          <a:lstStyle/>
          <a:p>
            <a:r>
              <a:rPr lang="zh-TW" altLang="en-US" b="1" dirty="0"/>
              <a:t>字詞（</a:t>
            </a:r>
            <a:r>
              <a:rPr lang="en-US" altLang="zh-TW" b="1" dirty="0"/>
              <a:t>word</a:t>
            </a:r>
            <a:r>
              <a:rPr lang="zh-TW" altLang="en-US" b="1" dirty="0"/>
              <a:t>）是語言系統中具有獨立語意或扮演特定語法功能</a:t>
            </a:r>
            <a:r>
              <a:rPr lang="zh-TW" altLang="en-US" b="1" dirty="0" smtClean="0"/>
              <a:t>，</a:t>
            </a:r>
            <a:endParaRPr lang="en-US" altLang="zh-TW" b="1" dirty="0" smtClean="0"/>
          </a:p>
          <a:p>
            <a:r>
              <a:rPr lang="zh-TW" altLang="en-US" b="1" dirty="0" smtClean="0"/>
              <a:t>且</a:t>
            </a:r>
            <a:r>
              <a:rPr lang="zh-TW" altLang="en-US" b="1" dirty="0"/>
              <a:t>可以自由使用的最小語言單位</a:t>
            </a:r>
            <a:r>
              <a:rPr lang="zh-TW" altLang="en-US" b="1" dirty="0" smtClean="0"/>
              <a:t>。</a:t>
            </a:r>
            <a:endParaRPr lang="en-US" altLang="zh-TW" b="1" dirty="0" smtClean="0"/>
          </a:p>
          <a:p>
            <a:endParaRPr lang="en-US" altLang="zh-TW" b="1" dirty="0"/>
          </a:p>
        </p:txBody>
      </p:sp>
      <p:sp>
        <p:nvSpPr>
          <p:cNvPr id="3" name="矩形 2"/>
          <p:cNvSpPr/>
          <p:nvPr/>
        </p:nvSpPr>
        <p:spPr>
          <a:xfrm>
            <a:off x="476960" y="5093429"/>
            <a:ext cx="7842972" cy="1200329"/>
          </a:xfrm>
          <a:prstGeom prst="rect">
            <a:avLst/>
          </a:prstGeom>
        </p:spPr>
        <p:txBody>
          <a:bodyPr wrap="square">
            <a:spAutoFit/>
          </a:bodyPr>
          <a:lstStyle/>
          <a:p>
            <a:r>
              <a:rPr lang="zh-TW" altLang="en-US" b="1" dirty="0"/>
              <a:t>隨著語言的不同，詞性分類的方式也有所差異</a:t>
            </a:r>
            <a:r>
              <a:rPr lang="zh-TW" altLang="en-US" b="1" dirty="0" smtClean="0"/>
              <a:t>。</a:t>
            </a:r>
            <a:endParaRPr lang="en-US" altLang="zh-TW" b="1" dirty="0" smtClean="0"/>
          </a:p>
          <a:p>
            <a:r>
              <a:rPr lang="zh-TW" altLang="en-US" b="1" dirty="0" smtClean="0"/>
              <a:t>基本上</a:t>
            </a:r>
            <a:r>
              <a:rPr lang="zh-TW" altLang="en-US" b="1" dirty="0"/>
              <a:t>可分為動詞（</a:t>
            </a:r>
            <a:r>
              <a:rPr lang="en-US" altLang="zh-TW" b="1" dirty="0"/>
              <a:t>verb</a:t>
            </a:r>
            <a:r>
              <a:rPr lang="zh-TW" altLang="en-US" b="1" dirty="0"/>
              <a:t>）、名詞（</a:t>
            </a:r>
            <a:r>
              <a:rPr lang="en-US" altLang="zh-TW" b="1" dirty="0"/>
              <a:t>noun</a:t>
            </a:r>
            <a:r>
              <a:rPr lang="zh-TW" altLang="en-US" b="1" dirty="0"/>
              <a:t>）、形容詞（</a:t>
            </a:r>
            <a:r>
              <a:rPr lang="en-US" altLang="zh-TW" b="1" dirty="0"/>
              <a:t>adjective</a:t>
            </a:r>
            <a:r>
              <a:rPr lang="zh-TW" altLang="en-US" b="1" dirty="0"/>
              <a:t>）、副詞（</a:t>
            </a:r>
            <a:r>
              <a:rPr lang="en-US" altLang="zh-TW" b="1" dirty="0"/>
              <a:t>adverb</a:t>
            </a:r>
            <a:r>
              <a:rPr lang="zh-TW" altLang="en-US" b="1" dirty="0"/>
              <a:t>），以及其他類別</a:t>
            </a:r>
            <a:r>
              <a:rPr lang="zh-TW" altLang="en-US" b="1" dirty="0" smtClean="0"/>
              <a:t>，例如</a:t>
            </a:r>
            <a:r>
              <a:rPr lang="zh-TW" altLang="en-US" b="1" dirty="0"/>
              <a:t>：代名詞（</a:t>
            </a:r>
            <a:r>
              <a:rPr lang="en-US" altLang="zh-TW" b="1" dirty="0"/>
              <a:t>pronoun</a:t>
            </a:r>
            <a:r>
              <a:rPr lang="zh-TW" altLang="en-US" b="1" dirty="0"/>
              <a:t>）、介係詞（</a:t>
            </a:r>
            <a:r>
              <a:rPr lang="en-US" altLang="zh-TW" b="1" dirty="0"/>
              <a:t>preposition</a:t>
            </a:r>
            <a:r>
              <a:rPr lang="zh-TW" altLang="en-US" b="1" dirty="0"/>
              <a:t>）、連接詞（</a:t>
            </a:r>
            <a:r>
              <a:rPr lang="en-US" altLang="zh-TW" b="1" dirty="0"/>
              <a:t>conjunction</a:t>
            </a:r>
            <a:r>
              <a:rPr lang="zh-TW" altLang="en-US" b="1" dirty="0"/>
              <a:t>）或感嘆詞（</a:t>
            </a:r>
            <a:r>
              <a:rPr lang="en-US" altLang="zh-TW" b="1" dirty="0"/>
              <a:t>interjection</a:t>
            </a:r>
            <a:r>
              <a:rPr lang="zh-TW" altLang="en-US" b="1" dirty="0"/>
              <a:t>）</a:t>
            </a:r>
            <a:endParaRPr lang="zh-TW" altLang="en-US" dirty="0"/>
          </a:p>
        </p:txBody>
      </p:sp>
      <p:sp>
        <p:nvSpPr>
          <p:cNvPr id="5" name="矩形 4"/>
          <p:cNvSpPr/>
          <p:nvPr/>
        </p:nvSpPr>
        <p:spPr>
          <a:xfrm>
            <a:off x="1080654" y="3743251"/>
            <a:ext cx="6982691" cy="923330"/>
          </a:xfrm>
          <a:prstGeom prst="rect">
            <a:avLst/>
          </a:prstGeom>
        </p:spPr>
        <p:txBody>
          <a:bodyPr wrap="square">
            <a:spAutoFit/>
          </a:bodyPr>
          <a:lstStyle/>
          <a:p>
            <a:r>
              <a:rPr lang="zh-TW" altLang="en-US" b="1" dirty="0"/>
              <a:t>依據字詞在句法結構或語言形態上扮演的角色，</a:t>
            </a:r>
            <a:endParaRPr lang="en-US" altLang="zh-TW" b="1" dirty="0"/>
          </a:p>
          <a:p>
            <a:r>
              <a:rPr lang="zh-TW" altLang="en-US" b="1" dirty="0"/>
              <a:t>經由詞性分類賦予語句中每個字詞適當之詞性符號或標記的過程，</a:t>
            </a:r>
            <a:endParaRPr lang="en-US" altLang="zh-TW" b="1" dirty="0"/>
          </a:p>
          <a:p>
            <a:r>
              <a:rPr lang="zh-TW" altLang="en-US" b="1" dirty="0"/>
              <a:t>則稱為詞性標記（</a:t>
            </a:r>
            <a:r>
              <a:rPr lang="en-US" altLang="zh-TW" b="1" dirty="0"/>
              <a:t>part-of-speech tagging</a:t>
            </a:r>
            <a:r>
              <a:rPr lang="zh-TW" altLang="en-US" b="1" dirty="0"/>
              <a:t>，或稱</a:t>
            </a:r>
            <a:r>
              <a:rPr lang="en-US" altLang="zh-TW" b="1" dirty="0"/>
              <a:t>POS tagging</a:t>
            </a:r>
            <a:r>
              <a:rPr lang="zh-TW" altLang="en-US" b="1" dirty="0"/>
              <a:t>）。</a:t>
            </a:r>
            <a:endParaRPr lang="zh-TW" altLang="en-US" dirty="0"/>
          </a:p>
        </p:txBody>
      </p:sp>
      <p:sp>
        <p:nvSpPr>
          <p:cNvPr id="11" name="矩形 10"/>
          <p:cNvSpPr/>
          <p:nvPr/>
        </p:nvSpPr>
        <p:spPr>
          <a:xfrm>
            <a:off x="0" y="1621158"/>
            <a:ext cx="4152099" cy="369332"/>
          </a:xfrm>
          <a:prstGeom prst="rect">
            <a:avLst/>
          </a:prstGeom>
        </p:spPr>
        <p:txBody>
          <a:bodyPr wrap="none">
            <a:spAutoFit/>
          </a:bodyPr>
          <a:lstStyle/>
          <a:p>
            <a:r>
              <a:rPr lang="en-US" altLang="zh-TW" dirty="0"/>
              <a:t>http://terms.naer.edu.tw/detail/1678982/</a:t>
            </a:r>
            <a:endParaRPr lang="zh-TW" altLang="en-US" dirty="0"/>
          </a:p>
        </p:txBody>
      </p:sp>
    </p:spTree>
    <p:extLst>
      <p:ext uri="{BB962C8B-B14F-4D97-AF65-F5344CB8AC3E}">
        <p14:creationId xmlns:p14="http://schemas.microsoft.com/office/powerpoint/2010/main" val="20513265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463508"/>
            <a:ext cx="9144000" cy="978184"/>
          </a:xfrm>
          <a:solidFill>
            <a:srgbClr val="0070C0"/>
          </a:solidFill>
        </p:spPr>
        <p:txBody>
          <a:bodyPr>
            <a:normAutofit/>
          </a:bodyPr>
          <a:lstStyle/>
          <a:p>
            <a:r>
              <a:rPr lang="zh-TW" altLang="en-US" dirty="0">
                <a:solidFill>
                  <a:schemeClr val="bg1"/>
                </a:solidFill>
              </a:rPr>
              <a:t>詞性標</a:t>
            </a:r>
            <a:r>
              <a:rPr lang="zh-TW" altLang="en-US" dirty="0" smtClean="0">
                <a:solidFill>
                  <a:schemeClr val="bg1"/>
                </a:solidFill>
              </a:rPr>
              <a:t>註</a:t>
            </a:r>
            <a:r>
              <a:rPr lang="en-US" altLang="zh-TW" dirty="0" smtClean="0">
                <a:solidFill>
                  <a:schemeClr val="bg1"/>
                </a:solidFill>
              </a:rPr>
              <a:t>Part-of-speech tagging</a:t>
            </a:r>
            <a:endParaRPr lang="zh-TW" altLang="en-US" dirty="0">
              <a:solidFill>
                <a:schemeClr val="bg1"/>
              </a:solidFill>
            </a:endParaRPr>
          </a:p>
        </p:txBody>
      </p:sp>
      <p:sp>
        <p:nvSpPr>
          <p:cNvPr id="4" name="矩形 3"/>
          <p:cNvSpPr/>
          <p:nvPr/>
        </p:nvSpPr>
        <p:spPr>
          <a:xfrm>
            <a:off x="205332" y="1577963"/>
            <a:ext cx="4152099" cy="369332"/>
          </a:xfrm>
          <a:prstGeom prst="rect">
            <a:avLst/>
          </a:prstGeom>
        </p:spPr>
        <p:txBody>
          <a:bodyPr wrap="none">
            <a:spAutoFit/>
          </a:bodyPr>
          <a:lstStyle/>
          <a:p>
            <a:r>
              <a:rPr lang="en-US" altLang="zh-TW" dirty="0"/>
              <a:t>http://terms.naer.edu.tw/detail/1678982/</a:t>
            </a:r>
            <a:endParaRPr lang="zh-TW" altLang="en-US" dirty="0"/>
          </a:p>
        </p:txBody>
      </p:sp>
      <p:sp>
        <p:nvSpPr>
          <p:cNvPr id="6" name="矩形 5"/>
          <p:cNvSpPr/>
          <p:nvPr/>
        </p:nvSpPr>
        <p:spPr>
          <a:xfrm>
            <a:off x="739886" y="5896349"/>
            <a:ext cx="7744691" cy="646331"/>
          </a:xfrm>
          <a:prstGeom prst="rect">
            <a:avLst/>
          </a:prstGeom>
        </p:spPr>
        <p:txBody>
          <a:bodyPr wrap="square">
            <a:spAutoFit/>
          </a:bodyPr>
          <a:lstStyle/>
          <a:p>
            <a:r>
              <a:rPr lang="en-US" altLang="zh-TW" dirty="0" smtClean="0"/>
              <a:t>VBG</a:t>
            </a:r>
            <a:r>
              <a:rPr lang="zh-TW" altLang="en-US" dirty="0"/>
              <a:t>為動名詞或現在分詞，</a:t>
            </a:r>
            <a:r>
              <a:rPr lang="en-US" altLang="zh-TW" dirty="0"/>
              <a:t>BEZ</a:t>
            </a:r>
            <a:r>
              <a:rPr lang="zh-TW" altLang="en-US" dirty="0"/>
              <a:t>代表</a:t>
            </a:r>
            <a:r>
              <a:rPr lang="en-US" altLang="zh-TW" dirty="0"/>
              <a:t>is</a:t>
            </a:r>
            <a:r>
              <a:rPr lang="zh-TW" altLang="en-US" dirty="0"/>
              <a:t>，</a:t>
            </a:r>
            <a:r>
              <a:rPr lang="en-US" altLang="zh-TW" dirty="0"/>
              <a:t>AT</a:t>
            </a:r>
            <a:r>
              <a:rPr lang="zh-TW" altLang="en-US" dirty="0"/>
              <a:t>為冠詞，</a:t>
            </a:r>
            <a:r>
              <a:rPr lang="en-US" altLang="zh-TW" dirty="0"/>
              <a:t>NN</a:t>
            </a:r>
            <a:r>
              <a:rPr lang="zh-TW" altLang="en-US" dirty="0"/>
              <a:t>為名詞，</a:t>
            </a:r>
            <a:r>
              <a:rPr lang="en-US" altLang="zh-TW" dirty="0"/>
              <a:t>IN</a:t>
            </a:r>
            <a:r>
              <a:rPr lang="zh-TW" altLang="en-US" dirty="0"/>
              <a:t>為介係詞，</a:t>
            </a:r>
            <a:r>
              <a:rPr lang="en-US" altLang="zh-TW" dirty="0"/>
              <a:t>CC</a:t>
            </a:r>
            <a:r>
              <a:rPr lang="zh-TW" altLang="en-US" dirty="0"/>
              <a:t>為連接詞，</a:t>
            </a:r>
            <a:r>
              <a:rPr lang="en-US" altLang="zh-TW" dirty="0"/>
              <a:t>DT</a:t>
            </a:r>
            <a:r>
              <a:rPr lang="zh-TW" altLang="en-US" dirty="0"/>
              <a:t>為限定詞，</a:t>
            </a:r>
            <a:r>
              <a:rPr lang="en-US" altLang="zh-TW" dirty="0"/>
              <a:t>PP$</a:t>
            </a:r>
            <a:r>
              <a:rPr lang="zh-TW" altLang="en-US" dirty="0"/>
              <a:t>為所有格，</a:t>
            </a:r>
            <a:r>
              <a:rPr lang="en-US" altLang="zh-TW" dirty="0"/>
              <a:t>JJ</a:t>
            </a:r>
            <a:r>
              <a:rPr lang="zh-TW" altLang="en-US" dirty="0"/>
              <a:t>為形容詞。</a:t>
            </a:r>
          </a:p>
        </p:txBody>
      </p:sp>
      <p:sp>
        <p:nvSpPr>
          <p:cNvPr id="7" name="矩形 6"/>
          <p:cNvSpPr/>
          <p:nvPr/>
        </p:nvSpPr>
        <p:spPr>
          <a:xfrm>
            <a:off x="568034" y="2323341"/>
            <a:ext cx="1800493" cy="369332"/>
          </a:xfrm>
          <a:prstGeom prst="rect">
            <a:avLst/>
          </a:prstGeom>
        </p:spPr>
        <p:txBody>
          <a:bodyPr wrap="none">
            <a:spAutoFit/>
          </a:bodyPr>
          <a:lstStyle/>
          <a:p>
            <a:r>
              <a:rPr lang="zh-TW" altLang="en-US" dirty="0"/>
              <a:t>詞性標記的範例</a:t>
            </a:r>
          </a:p>
        </p:txBody>
      </p:sp>
      <p:sp>
        <p:nvSpPr>
          <p:cNvPr id="8" name="矩形 7"/>
          <p:cNvSpPr/>
          <p:nvPr/>
        </p:nvSpPr>
        <p:spPr>
          <a:xfrm>
            <a:off x="639441" y="2963186"/>
            <a:ext cx="7293119" cy="646331"/>
          </a:xfrm>
          <a:prstGeom prst="rect">
            <a:avLst/>
          </a:prstGeom>
        </p:spPr>
        <p:txBody>
          <a:bodyPr wrap="square">
            <a:spAutoFit/>
          </a:bodyPr>
          <a:lstStyle/>
          <a:p>
            <a:r>
              <a:rPr lang="en-US" altLang="zh-TW" dirty="0"/>
              <a:t>Tagging is the task of labeling (or tagging) each word in a sentence with its appropriate part of speech.</a:t>
            </a:r>
            <a:endParaRPr lang="zh-TW" altLang="en-US" dirty="0"/>
          </a:p>
        </p:txBody>
      </p:sp>
      <p:sp>
        <p:nvSpPr>
          <p:cNvPr id="9" name="矩形 8"/>
          <p:cNvSpPr/>
          <p:nvPr/>
        </p:nvSpPr>
        <p:spPr>
          <a:xfrm>
            <a:off x="639441" y="4537333"/>
            <a:ext cx="7845136" cy="923330"/>
          </a:xfrm>
          <a:prstGeom prst="rect">
            <a:avLst/>
          </a:prstGeom>
        </p:spPr>
        <p:txBody>
          <a:bodyPr wrap="square">
            <a:spAutoFit/>
          </a:bodyPr>
          <a:lstStyle/>
          <a:p>
            <a:r>
              <a:rPr lang="en-US" altLang="zh-TW" dirty="0" err="1"/>
              <a:t>Tagging</a:t>
            </a:r>
            <a:r>
              <a:rPr lang="en-US" altLang="zh-TW" dirty="0" err="1">
                <a:solidFill>
                  <a:srgbClr val="FF0000"/>
                </a:solidFill>
              </a:rPr>
              <a:t>_VBG</a:t>
            </a:r>
            <a:r>
              <a:rPr lang="en-US" altLang="zh-TW" dirty="0"/>
              <a:t> </a:t>
            </a:r>
            <a:r>
              <a:rPr lang="en-US" altLang="zh-TW" dirty="0" err="1"/>
              <a:t>is</a:t>
            </a:r>
            <a:r>
              <a:rPr lang="en-US" altLang="zh-TW" dirty="0" err="1">
                <a:solidFill>
                  <a:srgbClr val="FF0000"/>
                </a:solidFill>
              </a:rPr>
              <a:t>_BEZ</a:t>
            </a:r>
            <a:r>
              <a:rPr lang="en-US" altLang="zh-TW" dirty="0"/>
              <a:t> </a:t>
            </a:r>
            <a:r>
              <a:rPr lang="en-US" altLang="zh-TW" dirty="0" err="1"/>
              <a:t>the</a:t>
            </a:r>
            <a:r>
              <a:rPr lang="en-US" altLang="zh-TW" b="1" dirty="0" err="1">
                <a:solidFill>
                  <a:srgbClr val="FF0000"/>
                </a:solidFill>
                <a:effectLst>
                  <a:outerShdw blurRad="38100" dist="38100" dir="2700000" algn="tl">
                    <a:srgbClr val="000000">
                      <a:alpha val="43137"/>
                    </a:srgbClr>
                  </a:outerShdw>
                </a:effectLst>
              </a:rPr>
              <a:t>_AT</a:t>
            </a:r>
            <a:r>
              <a:rPr lang="en-US" altLang="zh-TW" dirty="0"/>
              <a:t> </a:t>
            </a:r>
            <a:r>
              <a:rPr lang="en-US" altLang="zh-TW" dirty="0" err="1"/>
              <a:t>task_NN</a:t>
            </a:r>
            <a:r>
              <a:rPr lang="en-US" altLang="zh-TW" dirty="0"/>
              <a:t> </a:t>
            </a:r>
            <a:r>
              <a:rPr lang="en-US" altLang="zh-TW" dirty="0" err="1"/>
              <a:t>of_IN</a:t>
            </a:r>
            <a:r>
              <a:rPr lang="en-US" altLang="zh-TW" dirty="0"/>
              <a:t> </a:t>
            </a:r>
            <a:r>
              <a:rPr lang="en-US" altLang="zh-TW" dirty="0" err="1"/>
              <a:t>labeling_VBG</a:t>
            </a:r>
            <a:r>
              <a:rPr lang="en-US" altLang="zh-TW" dirty="0"/>
              <a:t> (_( </a:t>
            </a:r>
            <a:r>
              <a:rPr lang="en-US" altLang="zh-TW" dirty="0" err="1"/>
              <a:t>or_CC</a:t>
            </a:r>
            <a:r>
              <a:rPr lang="en-US" altLang="zh-TW" dirty="0"/>
              <a:t> </a:t>
            </a:r>
            <a:r>
              <a:rPr lang="en-US" altLang="zh-TW" dirty="0" err="1"/>
              <a:t>tagging_VBG</a:t>
            </a:r>
            <a:r>
              <a:rPr lang="en-US" altLang="zh-TW" dirty="0"/>
              <a:t> )_) </a:t>
            </a:r>
            <a:r>
              <a:rPr lang="en-US" altLang="zh-TW" dirty="0" err="1"/>
              <a:t>each_DT</a:t>
            </a:r>
            <a:r>
              <a:rPr lang="en-US" altLang="zh-TW" dirty="0"/>
              <a:t> </a:t>
            </a:r>
            <a:r>
              <a:rPr lang="en-US" altLang="zh-TW" dirty="0" err="1"/>
              <a:t>word_NN</a:t>
            </a:r>
            <a:r>
              <a:rPr lang="en-US" altLang="zh-TW" dirty="0"/>
              <a:t> </a:t>
            </a:r>
            <a:r>
              <a:rPr lang="en-US" altLang="zh-TW" dirty="0" err="1"/>
              <a:t>in_IN</a:t>
            </a:r>
            <a:r>
              <a:rPr lang="en-US" altLang="zh-TW" dirty="0"/>
              <a:t> </a:t>
            </a:r>
            <a:r>
              <a:rPr lang="en-US" altLang="zh-TW" dirty="0" err="1"/>
              <a:t>a_AT</a:t>
            </a:r>
            <a:r>
              <a:rPr lang="en-US" altLang="zh-TW" dirty="0"/>
              <a:t> </a:t>
            </a:r>
            <a:r>
              <a:rPr lang="en-US" altLang="zh-TW" dirty="0" err="1"/>
              <a:t>sentence_NN</a:t>
            </a:r>
            <a:r>
              <a:rPr lang="en-US" altLang="zh-TW" dirty="0"/>
              <a:t> </a:t>
            </a:r>
            <a:r>
              <a:rPr lang="en-US" altLang="zh-TW" dirty="0" err="1"/>
              <a:t>with_IN</a:t>
            </a:r>
            <a:r>
              <a:rPr lang="en-US" altLang="zh-TW" dirty="0"/>
              <a:t> </a:t>
            </a:r>
            <a:r>
              <a:rPr lang="en-US" altLang="zh-TW" dirty="0" err="1"/>
              <a:t>its_PP</a:t>
            </a:r>
            <a:r>
              <a:rPr lang="en-US" altLang="zh-TW" dirty="0"/>
              <a:t>$ </a:t>
            </a:r>
            <a:r>
              <a:rPr lang="en-US" altLang="zh-TW" dirty="0" err="1"/>
              <a:t>appropriate_JJ</a:t>
            </a:r>
            <a:r>
              <a:rPr lang="en-US" altLang="zh-TW" dirty="0"/>
              <a:t> </a:t>
            </a:r>
            <a:r>
              <a:rPr lang="en-US" altLang="zh-TW" dirty="0" err="1"/>
              <a:t>part_NN</a:t>
            </a:r>
            <a:r>
              <a:rPr lang="en-US" altLang="zh-TW" dirty="0"/>
              <a:t> </a:t>
            </a:r>
            <a:r>
              <a:rPr lang="en-US" altLang="zh-TW" dirty="0" err="1"/>
              <a:t>of_IN</a:t>
            </a:r>
            <a:r>
              <a:rPr lang="en-US" altLang="zh-TW" dirty="0"/>
              <a:t> </a:t>
            </a:r>
            <a:r>
              <a:rPr lang="en-US" altLang="zh-TW" dirty="0" err="1"/>
              <a:t>speech_NN</a:t>
            </a:r>
            <a:r>
              <a:rPr lang="en-US" altLang="zh-TW" dirty="0"/>
              <a:t> ._.</a:t>
            </a:r>
          </a:p>
        </p:txBody>
      </p:sp>
      <p:sp>
        <p:nvSpPr>
          <p:cNvPr id="10" name="向下箭號 9"/>
          <p:cNvSpPr/>
          <p:nvPr/>
        </p:nvSpPr>
        <p:spPr>
          <a:xfrm>
            <a:off x="3549071" y="3744398"/>
            <a:ext cx="905164" cy="708232"/>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273349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08604" y="2256044"/>
            <a:ext cx="2884957" cy="523220"/>
          </a:xfrm>
          <a:prstGeom prst="rect">
            <a:avLst/>
          </a:prstGeom>
        </p:spPr>
        <p:txBody>
          <a:bodyPr wrap="none">
            <a:spAutoFit/>
          </a:bodyPr>
          <a:lstStyle/>
          <a:p>
            <a:r>
              <a:rPr lang="en-US" altLang="zh-TW" sz="2800" dirty="0"/>
              <a:t>!pip list | </a:t>
            </a:r>
            <a:r>
              <a:rPr lang="en-US" altLang="zh-TW" sz="2800" dirty="0" err="1"/>
              <a:t>grep</a:t>
            </a:r>
            <a:r>
              <a:rPr lang="en-US" altLang="zh-TW" sz="2800" dirty="0"/>
              <a:t> </a:t>
            </a:r>
            <a:r>
              <a:rPr lang="en-US" altLang="zh-TW" sz="2800" dirty="0" err="1"/>
              <a:t>nltk</a:t>
            </a:r>
            <a:endParaRPr lang="zh-TW" altLang="en-US" sz="2800" dirty="0"/>
          </a:p>
        </p:txBody>
      </p:sp>
      <p:sp>
        <p:nvSpPr>
          <p:cNvPr id="3" name="標題 1"/>
          <p:cNvSpPr txBox="1">
            <a:spLocks/>
          </p:cNvSpPr>
          <p:nvPr/>
        </p:nvSpPr>
        <p:spPr>
          <a:xfrm>
            <a:off x="0" y="408091"/>
            <a:ext cx="9144000" cy="801874"/>
          </a:xfrm>
          <a:prstGeom prst="rect">
            <a:avLst/>
          </a:prstGeom>
          <a:solidFill>
            <a:srgbClr val="0070C0"/>
          </a:solidFill>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dirty="0" smtClean="0">
                <a:solidFill>
                  <a:schemeClr val="bg1"/>
                </a:solidFill>
              </a:rPr>
              <a:t>詞性標註</a:t>
            </a:r>
            <a:r>
              <a:rPr lang="en-US" altLang="zh-TW" dirty="0" smtClean="0">
                <a:solidFill>
                  <a:schemeClr val="bg1"/>
                </a:solidFill>
              </a:rPr>
              <a:t>Part-of-speech tagging</a:t>
            </a:r>
            <a:endParaRPr lang="zh-TW" altLang="en-US" dirty="0">
              <a:solidFill>
                <a:schemeClr val="bg1"/>
              </a:solidFill>
            </a:endParaRPr>
          </a:p>
        </p:txBody>
      </p:sp>
      <p:sp>
        <p:nvSpPr>
          <p:cNvPr id="4" name="矩形 3"/>
          <p:cNvSpPr/>
          <p:nvPr/>
        </p:nvSpPr>
        <p:spPr>
          <a:xfrm>
            <a:off x="995218" y="3317342"/>
            <a:ext cx="7301345" cy="2308324"/>
          </a:xfrm>
          <a:prstGeom prst="rect">
            <a:avLst/>
          </a:prstGeom>
        </p:spPr>
        <p:txBody>
          <a:bodyPr wrap="square">
            <a:spAutoFit/>
          </a:bodyPr>
          <a:lstStyle/>
          <a:p>
            <a:r>
              <a:rPr lang="en-US" altLang="zh-TW" dirty="0"/>
              <a:t>import </a:t>
            </a:r>
            <a:r>
              <a:rPr lang="en-US" altLang="zh-TW" dirty="0" err="1"/>
              <a:t>nltk</a:t>
            </a:r>
            <a:endParaRPr lang="en-US" altLang="zh-TW" dirty="0"/>
          </a:p>
          <a:p>
            <a:r>
              <a:rPr lang="en-US" altLang="zh-TW" dirty="0"/>
              <a:t>from </a:t>
            </a:r>
            <a:r>
              <a:rPr lang="en-US" altLang="zh-TW" dirty="0" err="1"/>
              <a:t>nltk</a:t>
            </a:r>
            <a:r>
              <a:rPr lang="en-US" altLang="zh-TW" dirty="0"/>
              <a:t> import </a:t>
            </a:r>
            <a:r>
              <a:rPr lang="en-US" altLang="zh-TW" dirty="0" err="1"/>
              <a:t>word_tokenize</a:t>
            </a:r>
            <a:r>
              <a:rPr lang="en-US" altLang="zh-TW" dirty="0"/>
              <a:t>, </a:t>
            </a:r>
            <a:r>
              <a:rPr lang="en-US" altLang="zh-TW" dirty="0" err="1"/>
              <a:t>pos_tag</a:t>
            </a:r>
            <a:endParaRPr lang="en-US" altLang="zh-TW" dirty="0"/>
          </a:p>
          <a:p>
            <a:endParaRPr lang="en-US" altLang="zh-TW" dirty="0"/>
          </a:p>
          <a:p>
            <a:r>
              <a:rPr lang="en-US" altLang="zh-TW" dirty="0" err="1"/>
              <a:t>nltk.download</a:t>
            </a:r>
            <a:r>
              <a:rPr lang="en-US" altLang="zh-TW" dirty="0"/>
              <a:t>('</a:t>
            </a:r>
            <a:r>
              <a:rPr lang="en-US" altLang="zh-TW" dirty="0" err="1"/>
              <a:t>punkt</a:t>
            </a:r>
            <a:r>
              <a:rPr lang="en-US" altLang="zh-TW" dirty="0"/>
              <a:t>')</a:t>
            </a:r>
          </a:p>
          <a:p>
            <a:r>
              <a:rPr lang="en-US" altLang="zh-TW" dirty="0" err="1"/>
              <a:t>nltk.download</a:t>
            </a:r>
            <a:r>
              <a:rPr lang="en-US" altLang="zh-TW" dirty="0"/>
              <a:t>('</a:t>
            </a:r>
            <a:r>
              <a:rPr lang="en-US" altLang="zh-TW" dirty="0" err="1"/>
              <a:t>averaged_perceptron_tagger</a:t>
            </a:r>
            <a:r>
              <a:rPr lang="en-US" altLang="zh-TW" dirty="0"/>
              <a:t>')</a:t>
            </a:r>
          </a:p>
          <a:p>
            <a:endParaRPr lang="en-US" altLang="zh-TW" dirty="0"/>
          </a:p>
          <a:p>
            <a:r>
              <a:rPr lang="en-US" altLang="zh-TW" dirty="0"/>
              <a:t>print(</a:t>
            </a:r>
            <a:r>
              <a:rPr lang="en-US" altLang="zh-TW" dirty="0" err="1"/>
              <a:t>pos_tag</a:t>
            </a:r>
            <a:r>
              <a:rPr lang="en-US" altLang="zh-TW" dirty="0"/>
              <a:t>(</a:t>
            </a:r>
            <a:r>
              <a:rPr lang="en-US" altLang="zh-TW" dirty="0" err="1"/>
              <a:t>word_tokenize</a:t>
            </a:r>
            <a:r>
              <a:rPr lang="en-US" altLang="zh-TW" dirty="0"/>
              <a:t>("I'm learning NLP")))</a:t>
            </a:r>
          </a:p>
          <a:p>
            <a:r>
              <a:rPr lang="en-US" altLang="zh-TW" dirty="0"/>
              <a:t># [('I', 'PRP'), ("'m", 'VBP'), ('learning', 'VBG'), ('NLP', 'NNP')]</a:t>
            </a:r>
            <a:endParaRPr lang="zh-TW" altLang="en-US" dirty="0"/>
          </a:p>
        </p:txBody>
      </p:sp>
    </p:spTree>
    <p:extLst>
      <p:ext uri="{BB962C8B-B14F-4D97-AF65-F5344CB8AC3E}">
        <p14:creationId xmlns:p14="http://schemas.microsoft.com/office/powerpoint/2010/main" val="28497209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normAutofit fontScale="77500" lnSpcReduction="20000"/>
          </a:bodyPr>
          <a:lstStyle/>
          <a:p>
            <a:pPr marL="0" indent="0">
              <a:buNone/>
            </a:pPr>
            <a:r>
              <a:rPr lang="en-US" altLang="zh-TW" dirty="0"/>
              <a:t>1.      CC      Coordinating </a:t>
            </a:r>
            <a:r>
              <a:rPr lang="en-US" altLang="zh-TW" dirty="0" smtClean="0"/>
              <a:t>conjunction</a:t>
            </a:r>
          </a:p>
          <a:p>
            <a:pPr marL="0" indent="0">
              <a:buNone/>
            </a:pPr>
            <a:r>
              <a:rPr lang="en-US" altLang="zh-TW" dirty="0" smtClean="0"/>
              <a:t>2</a:t>
            </a:r>
            <a:r>
              <a:rPr lang="en-US" altLang="zh-TW" dirty="0"/>
              <a:t>.     CD     Cardinal </a:t>
            </a:r>
            <a:r>
              <a:rPr lang="en-US" altLang="zh-TW" dirty="0" smtClean="0"/>
              <a:t>number</a:t>
            </a:r>
          </a:p>
          <a:p>
            <a:pPr marL="0" indent="0">
              <a:buNone/>
            </a:pPr>
            <a:r>
              <a:rPr lang="en-US" altLang="zh-TW" dirty="0" smtClean="0"/>
              <a:t>3</a:t>
            </a:r>
            <a:r>
              <a:rPr lang="en-US" altLang="zh-TW" dirty="0"/>
              <a:t>.     DT     </a:t>
            </a:r>
            <a:r>
              <a:rPr lang="en-US" altLang="zh-TW" dirty="0" smtClean="0"/>
              <a:t>Determiner</a:t>
            </a:r>
          </a:p>
          <a:p>
            <a:pPr marL="0" indent="0">
              <a:buNone/>
            </a:pPr>
            <a:r>
              <a:rPr lang="en-US" altLang="zh-TW" dirty="0" smtClean="0"/>
              <a:t>4</a:t>
            </a:r>
            <a:r>
              <a:rPr lang="en-US" altLang="zh-TW" dirty="0"/>
              <a:t>.     EX     Existential </a:t>
            </a:r>
            <a:r>
              <a:rPr lang="en-US" altLang="zh-TW" dirty="0" smtClean="0"/>
              <a:t>there</a:t>
            </a:r>
          </a:p>
          <a:p>
            <a:pPr marL="0" indent="0">
              <a:buNone/>
            </a:pPr>
            <a:r>
              <a:rPr lang="en-US" altLang="zh-TW" dirty="0" smtClean="0"/>
              <a:t>5</a:t>
            </a:r>
            <a:r>
              <a:rPr lang="en-US" altLang="zh-TW" dirty="0"/>
              <a:t>.     FW     Foreign </a:t>
            </a:r>
            <a:r>
              <a:rPr lang="en-US" altLang="zh-TW" dirty="0" smtClean="0"/>
              <a:t>word</a:t>
            </a:r>
          </a:p>
          <a:p>
            <a:pPr marL="0" indent="0">
              <a:buNone/>
            </a:pPr>
            <a:r>
              <a:rPr lang="en-US" altLang="zh-TW" dirty="0" smtClean="0"/>
              <a:t>6</a:t>
            </a:r>
            <a:r>
              <a:rPr lang="en-US" altLang="zh-TW" dirty="0"/>
              <a:t>.     IN     Preposition or subordinating </a:t>
            </a:r>
            <a:r>
              <a:rPr lang="en-US" altLang="zh-TW" dirty="0" smtClean="0"/>
              <a:t>conjunction</a:t>
            </a:r>
          </a:p>
          <a:p>
            <a:pPr marL="0" indent="0">
              <a:buNone/>
            </a:pPr>
            <a:r>
              <a:rPr lang="en-US" altLang="zh-TW" dirty="0" smtClean="0"/>
              <a:t>7</a:t>
            </a:r>
            <a:r>
              <a:rPr lang="en-US" altLang="zh-TW" dirty="0"/>
              <a:t>.     JJ     </a:t>
            </a:r>
            <a:r>
              <a:rPr lang="en-US" altLang="zh-TW" dirty="0" smtClean="0"/>
              <a:t>Adjective</a:t>
            </a:r>
          </a:p>
          <a:p>
            <a:pPr marL="0" indent="0">
              <a:buNone/>
            </a:pPr>
            <a:r>
              <a:rPr lang="en-US" altLang="zh-TW" dirty="0" smtClean="0"/>
              <a:t>8</a:t>
            </a:r>
            <a:r>
              <a:rPr lang="en-US" altLang="zh-TW" dirty="0"/>
              <a:t>.     JJR     Adjective, </a:t>
            </a:r>
            <a:r>
              <a:rPr lang="en-US" altLang="zh-TW" dirty="0" smtClean="0"/>
              <a:t>comparative</a:t>
            </a:r>
          </a:p>
          <a:p>
            <a:pPr marL="0" indent="0">
              <a:buNone/>
            </a:pPr>
            <a:r>
              <a:rPr lang="en-US" altLang="zh-TW" dirty="0" smtClean="0"/>
              <a:t>9</a:t>
            </a:r>
            <a:r>
              <a:rPr lang="en-US" altLang="zh-TW" dirty="0"/>
              <a:t>.     JJS     Adjective, </a:t>
            </a:r>
            <a:r>
              <a:rPr lang="en-US" altLang="zh-TW" dirty="0" smtClean="0"/>
              <a:t>superlative</a:t>
            </a:r>
          </a:p>
          <a:p>
            <a:pPr marL="0" indent="0">
              <a:buNone/>
            </a:pPr>
            <a:r>
              <a:rPr lang="en-US" altLang="zh-TW" dirty="0" smtClean="0"/>
              <a:t>………………………….</a:t>
            </a:r>
            <a:endParaRPr lang="en-US" altLang="zh-TW" dirty="0"/>
          </a:p>
          <a:p>
            <a:pPr marL="0" indent="0">
              <a:buNone/>
            </a:pPr>
            <a:endParaRPr lang="en-US" altLang="zh-TW" dirty="0" smtClean="0"/>
          </a:p>
          <a:p>
            <a:pPr marL="0" indent="0">
              <a:buNone/>
            </a:pPr>
            <a:r>
              <a:rPr lang="zh-TW" altLang="en-US" dirty="0" smtClean="0"/>
              <a:t>請</a:t>
            </a:r>
            <a:r>
              <a:rPr lang="zh-TW" altLang="en-US" dirty="0"/>
              <a:t>參閱</a:t>
            </a:r>
            <a:r>
              <a:rPr lang="en-US" altLang="zh-TW" dirty="0" smtClean="0"/>
              <a:t>https</a:t>
            </a:r>
            <a:r>
              <a:rPr lang="en-US" altLang="zh-TW" dirty="0"/>
              <a:t>://blog.csdn.net/fxjtoday/article/details/5841453</a:t>
            </a:r>
            <a:endParaRPr lang="zh-TW" altLang="en-US" dirty="0"/>
          </a:p>
        </p:txBody>
      </p:sp>
      <p:sp>
        <p:nvSpPr>
          <p:cNvPr id="4" name="矩形 3"/>
          <p:cNvSpPr/>
          <p:nvPr/>
        </p:nvSpPr>
        <p:spPr>
          <a:xfrm>
            <a:off x="369454" y="778586"/>
            <a:ext cx="8626764" cy="646331"/>
          </a:xfrm>
          <a:prstGeom prst="rect">
            <a:avLst/>
          </a:prstGeom>
        </p:spPr>
        <p:txBody>
          <a:bodyPr wrap="square">
            <a:spAutoFit/>
          </a:bodyPr>
          <a:lstStyle/>
          <a:p>
            <a:r>
              <a:rPr lang="en-US" altLang="zh-TW" sz="3600" dirty="0" err="1"/>
              <a:t>pos_tag</a:t>
            </a:r>
            <a:r>
              <a:rPr lang="en-US" altLang="zh-TW" sz="3600" dirty="0"/>
              <a:t> load the </a:t>
            </a:r>
            <a:r>
              <a:rPr lang="en-US" altLang="zh-TW" sz="2800" dirty="0"/>
              <a:t>Standard treebank POS tagger</a:t>
            </a:r>
            <a:endParaRPr lang="zh-TW" altLang="en-US" sz="2800" dirty="0"/>
          </a:p>
        </p:txBody>
      </p:sp>
    </p:spTree>
    <p:extLst>
      <p:ext uri="{BB962C8B-B14F-4D97-AF65-F5344CB8AC3E}">
        <p14:creationId xmlns:p14="http://schemas.microsoft.com/office/powerpoint/2010/main" val="6597433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1"/>
          <p:cNvSpPr txBox="1">
            <a:spLocks/>
          </p:cNvSpPr>
          <p:nvPr/>
        </p:nvSpPr>
        <p:spPr>
          <a:xfrm>
            <a:off x="0" y="1054635"/>
            <a:ext cx="9144000" cy="783401"/>
          </a:xfrm>
          <a:prstGeom prst="rect">
            <a:avLst/>
          </a:prstGeom>
          <a:solidFill>
            <a:srgbClr val="0070C0"/>
          </a:solidFill>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dirty="0" smtClean="0">
                <a:solidFill>
                  <a:schemeClr val="bg1"/>
                </a:solidFill>
              </a:rPr>
              <a:t>詞性標註</a:t>
            </a:r>
            <a:r>
              <a:rPr lang="en-US" altLang="zh-TW" dirty="0" smtClean="0">
                <a:solidFill>
                  <a:schemeClr val="bg1"/>
                </a:solidFill>
              </a:rPr>
              <a:t>Part-of-speech tagging</a:t>
            </a:r>
            <a:endParaRPr lang="zh-TW" altLang="en-US" dirty="0">
              <a:solidFill>
                <a:schemeClr val="bg1"/>
              </a:solidFill>
            </a:endParaRPr>
          </a:p>
        </p:txBody>
      </p:sp>
      <p:pic>
        <p:nvPicPr>
          <p:cNvPr id="6" name="圖片 5"/>
          <p:cNvPicPr>
            <a:picLocks noChangeAspect="1"/>
          </p:cNvPicPr>
          <p:nvPr/>
        </p:nvPicPr>
        <p:blipFill>
          <a:blip r:embed="rId2"/>
          <a:stretch>
            <a:fillRect/>
          </a:stretch>
        </p:blipFill>
        <p:spPr>
          <a:xfrm>
            <a:off x="1065895" y="2184941"/>
            <a:ext cx="6693667" cy="4234332"/>
          </a:xfrm>
          <a:prstGeom prst="rect">
            <a:avLst/>
          </a:prstGeom>
        </p:spPr>
      </p:pic>
    </p:spTree>
    <p:extLst>
      <p:ext uri="{BB962C8B-B14F-4D97-AF65-F5344CB8AC3E}">
        <p14:creationId xmlns:p14="http://schemas.microsoft.com/office/powerpoint/2010/main" val="4006583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內容版面配置區 5"/>
          <p:cNvPicPr>
            <a:picLocks noGrp="1" noChangeAspect="1"/>
          </p:cNvPicPr>
          <p:nvPr>
            <p:ph idx="1"/>
          </p:nvPr>
        </p:nvPicPr>
        <p:blipFill>
          <a:blip r:embed="rId2"/>
          <a:stretch>
            <a:fillRect/>
          </a:stretch>
        </p:blipFill>
        <p:spPr>
          <a:xfrm>
            <a:off x="628650" y="2219089"/>
            <a:ext cx="7886700" cy="3673719"/>
          </a:xfrm>
          <a:prstGeom prst="rect">
            <a:avLst/>
          </a:prstGeom>
        </p:spPr>
      </p:pic>
      <p:sp>
        <p:nvSpPr>
          <p:cNvPr id="7" name="標題 1"/>
          <p:cNvSpPr txBox="1">
            <a:spLocks/>
          </p:cNvSpPr>
          <p:nvPr/>
        </p:nvSpPr>
        <p:spPr>
          <a:xfrm>
            <a:off x="0" y="583581"/>
            <a:ext cx="9144000" cy="783401"/>
          </a:xfrm>
          <a:prstGeom prst="rect">
            <a:avLst/>
          </a:prstGeom>
          <a:solidFill>
            <a:srgbClr val="0070C0"/>
          </a:solidFill>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dirty="0" smtClean="0">
                <a:solidFill>
                  <a:schemeClr val="bg1"/>
                </a:solidFill>
              </a:rPr>
              <a:t>詞性標註</a:t>
            </a:r>
            <a:r>
              <a:rPr lang="en-US" altLang="zh-TW" dirty="0" smtClean="0">
                <a:solidFill>
                  <a:schemeClr val="bg1"/>
                </a:solidFill>
              </a:rPr>
              <a:t>Part-of-speech tagging</a:t>
            </a:r>
            <a:endParaRPr lang="zh-TW" altLang="en-US" dirty="0">
              <a:solidFill>
                <a:schemeClr val="bg1"/>
              </a:solidFill>
            </a:endParaRPr>
          </a:p>
        </p:txBody>
      </p:sp>
      <p:sp>
        <p:nvSpPr>
          <p:cNvPr id="8" name="矩形 7"/>
          <p:cNvSpPr/>
          <p:nvPr/>
        </p:nvSpPr>
        <p:spPr>
          <a:xfrm>
            <a:off x="536286" y="6144552"/>
            <a:ext cx="5774914" cy="461665"/>
          </a:xfrm>
          <a:prstGeom prst="rect">
            <a:avLst/>
          </a:prstGeom>
        </p:spPr>
        <p:txBody>
          <a:bodyPr wrap="none">
            <a:spAutoFit/>
          </a:bodyPr>
          <a:lstStyle/>
          <a:p>
            <a:r>
              <a:rPr lang="en-US" altLang="zh-TW" sz="2400" dirty="0"/>
              <a:t>https://nlpforhackers.io/training-pos-tagger/</a:t>
            </a:r>
            <a:endParaRPr lang="zh-TW" altLang="en-US" sz="2400" dirty="0"/>
          </a:p>
        </p:txBody>
      </p:sp>
      <p:sp>
        <p:nvSpPr>
          <p:cNvPr id="9" name="矩形 8"/>
          <p:cNvSpPr/>
          <p:nvPr/>
        </p:nvSpPr>
        <p:spPr>
          <a:xfrm>
            <a:off x="628650" y="1723885"/>
            <a:ext cx="6710218" cy="369332"/>
          </a:xfrm>
          <a:prstGeom prst="rect">
            <a:avLst/>
          </a:prstGeom>
        </p:spPr>
        <p:txBody>
          <a:bodyPr wrap="square">
            <a:spAutoFit/>
          </a:bodyPr>
          <a:lstStyle/>
          <a:p>
            <a:r>
              <a:rPr lang="en-US" altLang="zh-TW" dirty="0"/>
              <a:t>Complete guide for training your own Part-Of-Speech Tagger</a:t>
            </a:r>
            <a:endParaRPr lang="zh-TW" altLang="en-US" dirty="0"/>
          </a:p>
        </p:txBody>
      </p:sp>
    </p:spTree>
    <p:extLst>
      <p:ext uri="{BB962C8B-B14F-4D97-AF65-F5344CB8AC3E}">
        <p14:creationId xmlns:p14="http://schemas.microsoft.com/office/powerpoint/2010/main" val="27318868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內容版面配置區 5"/>
          <p:cNvPicPr>
            <a:picLocks noGrp="1" noChangeAspect="1"/>
          </p:cNvPicPr>
          <p:nvPr>
            <p:ph idx="1"/>
          </p:nvPr>
        </p:nvPicPr>
        <p:blipFill rotWithShape="1">
          <a:blip r:embed="rId2"/>
          <a:srcRect t="18964" r="2401"/>
          <a:stretch/>
        </p:blipFill>
        <p:spPr>
          <a:xfrm>
            <a:off x="3895826" y="2512287"/>
            <a:ext cx="4924036" cy="3526127"/>
          </a:xfrm>
          <a:prstGeom prst="rect">
            <a:avLst/>
          </a:prstGeom>
        </p:spPr>
      </p:pic>
      <p:sp>
        <p:nvSpPr>
          <p:cNvPr id="7" name="矩形 6"/>
          <p:cNvSpPr/>
          <p:nvPr/>
        </p:nvSpPr>
        <p:spPr>
          <a:xfrm>
            <a:off x="3895826" y="1944329"/>
            <a:ext cx="3578095" cy="461665"/>
          </a:xfrm>
          <a:prstGeom prst="rect">
            <a:avLst/>
          </a:prstGeom>
        </p:spPr>
        <p:txBody>
          <a:bodyPr wrap="none">
            <a:spAutoFit/>
          </a:bodyPr>
          <a:lstStyle/>
          <a:p>
            <a:r>
              <a:rPr lang="en-US" altLang="zh-TW" sz="2400" dirty="0"/>
              <a:t>http://www.nltk.org/book/</a:t>
            </a:r>
            <a:endParaRPr lang="zh-TW" altLang="en-US" sz="2400" dirty="0"/>
          </a:p>
        </p:txBody>
      </p:sp>
      <p:sp>
        <p:nvSpPr>
          <p:cNvPr id="8" name="標題 1"/>
          <p:cNvSpPr txBox="1">
            <a:spLocks/>
          </p:cNvSpPr>
          <p:nvPr/>
        </p:nvSpPr>
        <p:spPr>
          <a:xfrm>
            <a:off x="0" y="611289"/>
            <a:ext cx="9144000" cy="783401"/>
          </a:xfrm>
          <a:prstGeom prst="rect">
            <a:avLst/>
          </a:prstGeom>
          <a:solidFill>
            <a:srgbClr val="0070C0"/>
          </a:solidFill>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dirty="0" smtClean="0">
                <a:solidFill>
                  <a:schemeClr val="bg1"/>
                </a:solidFill>
              </a:rPr>
              <a:t>詞性標註</a:t>
            </a:r>
            <a:r>
              <a:rPr lang="en-US" altLang="zh-TW" dirty="0" smtClean="0">
                <a:solidFill>
                  <a:schemeClr val="bg1"/>
                </a:solidFill>
              </a:rPr>
              <a:t>Part-of-speech tagging</a:t>
            </a:r>
            <a:endParaRPr lang="zh-TW" altLang="en-US" dirty="0">
              <a:solidFill>
                <a:schemeClr val="bg1"/>
              </a:solidFill>
            </a:endParaRPr>
          </a:p>
        </p:txBody>
      </p:sp>
      <p:pic>
        <p:nvPicPr>
          <p:cNvPr id="9" name="圖片 8"/>
          <p:cNvPicPr>
            <a:picLocks noChangeAspect="1"/>
          </p:cNvPicPr>
          <p:nvPr/>
        </p:nvPicPr>
        <p:blipFill>
          <a:blip r:embed="rId3"/>
          <a:stretch>
            <a:fillRect/>
          </a:stretch>
        </p:blipFill>
        <p:spPr>
          <a:xfrm>
            <a:off x="426603" y="2018721"/>
            <a:ext cx="3053431" cy="4003387"/>
          </a:xfrm>
          <a:prstGeom prst="rect">
            <a:avLst/>
          </a:prstGeom>
        </p:spPr>
      </p:pic>
    </p:spTree>
    <p:extLst>
      <p:ext uri="{BB962C8B-B14F-4D97-AF65-F5344CB8AC3E}">
        <p14:creationId xmlns:p14="http://schemas.microsoft.com/office/powerpoint/2010/main" val="39115214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365127"/>
            <a:ext cx="9144000" cy="1048038"/>
          </a:xfrm>
          <a:solidFill>
            <a:srgbClr val="0070C0"/>
          </a:solidFill>
        </p:spPr>
        <p:txBody>
          <a:bodyPr/>
          <a:lstStyle/>
          <a:p>
            <a:r>
              <a:rPr lang="zh-TW" altLang="en-US" dirty="0">
                <a:solidFill>
                  <a:schemeClr val="bg1"/>
                </a:solidFill>
              </a:rPr>
              <a:t>命名實體識別</a:t>
            </a:r>
            <a:r>
              <a:rPr lang="en-US" altLang="zh-TW" sz="2400" dirty="0">
                <a:solidFill>
                  <a:schemeClr val="bg1"/>
                </a:solidFill>
              </a:rPr>
              <a:t>(Named Entity Recognition, NER)</a:t>
            </a:r>
            <a:endParaRPr lang="zh-TW" altLang="en-US" sz="2400" dirty="0">
              <a:solidFill>
                <a:schemeClr val="bg1"/>
              </a:solidFill>
            </a:endParaRPr>
          </a:p>
        </p:txBody>
      </p:sp>
      <p:pic>
        <p:nvPicPr>
          <p:cNvPr id="5" name="內容版面配置區 4"/>
          <p:cNvPicPr>
            <a:picLocks noGrp="1" noChangeAspect="1"/>
          </p:cNvPicPr>
          <p:nvPr>
            <p:ph idx="1"/>
          </p:nvPr>
        </p:nvPicPr>
        <p:blipFill rotWithShape="1">
          <a:blip r:embed="rId2"/>
          <a:srcRect t="17320"/>
          <a:stretch/>
        </p:blipFill>
        <p:spPr>
          <a:xfrm>
            <a:off x="342324" y="2329893"/>
            <a:ext cx="7886700" cy="3495964"/>
          </a:xfrm>
          <a:prstGeom prst="rect">
            <a:avLst/>
          </a:prstGeom>
        </p:spPr>
      </p:pic>
      <p:sp>
        <p:nvSpPr>
          <p:cNvPr id="4" name="矩形 3"/>
          <p:cNvSpPr/>
          <p:nvPr/>
        </p:nvSpPr>
        <p:spPr>
          <a:xfrm>
            <a:off x="244763" y="1825625"/>
            <a:ext cx="6229350" cy="369332"/>
          </a:xfrm>
          <a:prstGeom prst="rect">
            <a:avLst/>
          </a:prstGeom>
        </p:spPr>
        <p:txBody>
          <a:bodyPr wrap="square">
            <a:spAutoFit/>
          </a:bodyPr>
          <a:lstStyle/>
          <a:p>
            <a:r>
              <a:rPr lang="zh-TW" altLang="en-US"/>
              <a:t>在句子的序列中，定位並識別人名、地名、機構名等任務。</a:t>
            </a:r>
          </a:p>
        </p:txBody>
      </p:sp>
      <p:sp>
        <p:nvSpPr>
          <p:cNvPr id="6" name="矩形 5"/>
          <p:cNvSpPr/>
          <p:nvPr/>
        </p:nvSpPr>
        <p:spPr>
          <a:xfrm>
            <a:off x="1009072" y="5502691"/>
            <a:ext cx="7347527" cy="646331"/>
          </a:xfrm>
          <a:prstGeom prst="rect">
            <a:avLst/>
          </a:prstGeom>
        </p:spPr>
        <p:txBody>
          <a:bodyPr wrap="square">
            <a:spAutoFit/>
          </a:bodyPr>
          <a:lstStyle/>
          <a:p>
            <a:r>
              <a:rPr lang="zh-TW" altLang="en-US" dirty="0"/>
              <a:t>圖片來源：</a:t>
            </a:r>
            <a:r>
              <a:rPr lang="en-US" altLang="zh-TW" dirty="0"/>
              <a:t>https://blog.paralleldots.com/data-science/named-entity-recognition-milestone-models-papers-and-technologies/</a:t>
            </a:r>
            <a:endParaRPr lang="zh-TW" altLang="en-US" dirty="0"/>
          </a:p>
        </p:txBody>
      </p:sp>
      <p:sp>
        <p:nvSpPr>
          <p:cNvPr id="7" name="矩形 6"/>
          <p:cNvSpPr/>
          <p:nvPr/>
        </p:nvSpPr>
        <p:spPr>
          <a:xfrm>
            <a:off x="1316181" y="6329325"/>
            <a:ext cx="6174509" cy="369332"/>
          </a:xfrm>
          <a:prstGeom prst="rect">
            <a:avLst/>
          </a:prstGeom>
        </p:spPr>
        <p:txBody>
          <a:bodyPr wrap="square">
            <a:spAutoFit/>
          </a:bodyPr>
          <a:lstStyle/>
          <a:p>
            <a:r>
              <a:rPr lang="en-US" altLang="zh-TW" dirty="0"/>
              <a:t>https://ithelp.ithome.com.tw/articles/10209418</a:t>
            </a:r>
            <a:endParaRPr lang="zh-TW" altLang="en-US" dirty="0"/>
          </a:p>
        </p:txBody>
      </p:sp>
    </p:spTree>
    <p:extLst>
      <p:ext uri="{BB962C8B-B14F-4D97-AF65-F5344CB8AC3E}">
        <p14:creationId xmlns:p14="http://schemas.microsoft.com/office/powerpoint/2010/main" val="2500167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6"/>
            <a:ext cx="7886700" cy="1119545"/>
          </a:xfrm>
        </p:spPr>
        <p:txBody>
          <a:bodyPr>
            <a:normAutofit fontScale="90000"/>
          </a:bodyPr>
          <a:lstStyle/>
          <a:p>
            <a:r>
              <a:rPr lang="en-US" altLang="zh-TW" dirty="0"/>
              <a:t>10 Breakthrough Technologies </a:t>
            </a:r>
            <a:r>
              <a:rPr lang="en-US" altLang="zh-TW" dirty="0" smtClean="0"/>
              <a:t>2020</a:t>
            </a:r>
            <a:endParaRPr lang="zh-TW" altLang="en-US" dirty="0"/>
          </a:p>
        </p:txBody>
      </p:sp>
      <p:pic>
        <p:nvPicPr>
          <p:cNvPr id="5" name="內容版面配置區 4"/>
          <p:cNvPicPr>
            <a:picLocks noGrp="1" noChangeAspect="1"/>
          </p:cNvPicPr>
          <p:nvPr>
            <p:ph idx="1"/>
          </p:nvPr>
        </p:nvPicPr>
        <p:blipFill rotWithShape="1">
          <a:blip r:embed="rId2"/>
          <a:srcRect l="23944" t="13631" r="24071" b="13158"/>
          <a:stretch/>
        </p:blipFill>
        <p:spPr>
          <a:xfrm>
            <a:off x="412956" y="2053643"/>
            <a:ext cx="3352800" cy="2656008"/>
          </a:xfrm>
          <a:prstGeom prst="rect">
            <a:avLst/>
          </a:prstGeom>
        </p:spPr>
      </p:pic>
      <p:sp>
        <p:nvSpPr>
          <p:cNvPr id="6" name="矩形 5"/>
          <p:cNvSpPr/>
          <p:nvPr/>
        </p:nvSpPr>
        <p:spPr>
          <a:xfrm>
            <a:off x="628650" y="1235473"/>
            <a:ext cx="7585587" cy="369332"/>
          </a:xfrm>
          <a:prstGeom prst="rect">
            <a:avLst/>
          </a:prstGeom>
        </p:spPr>
        <p:txBody>
          <a:bodyPr wrap="square">
            <a:spAutoFit/>
          </a:bodyPr>
          <a:lstStyle/>
          <a:p>
            <a:r>
              <a:rPr lang="en-US" altLang="zh-TW" dirty="0"/>
              <a:t>https://www.technologyreview.com/10-breakthrough-technologies/2020/</a:t>
            </a:r>
            <a:endParaRPr lang="zh-TW" altLang="en-US" dirty="0"/>
          </a:p>
        </p:txBody>
      </p:sp>
      <p:sp>
        <p:nvSpPr>
          <p:cNvPr id="7" name="矩形 6"/>
          <p:cNvSpPr/>
          <p:nvPr/>
        </p:nvSpPr>
        <p:spPr>
          <a:xfrm>
            <a:off x="4124632" y="1745850"/>
            <a:ext cx="4572000" cy="3785652"/>
          </a:xfrm>
          <a:prstGeom prst="rect">
            <a:avLst/>
          </a:prstGeom>
        </p:spPr>
        <p:txBody>
          <a:bodyPr>
            <a:spAutoFit/>
          </a:bodyPr>
          <a:lstStyle/>
          <a:p>
            <a:pPr marL="342900" indent="-342900">
              <a:buFont typeface="+mj-lt"/>
              <a:buAutoNum type="arabicPeriod"/>
            </a:pPr>
            <a:r>
              <a:rPr lang="en-US" altLang="zh-TW" sz="2400" dirty="0" err="1"/>
              <a:t>Unhackable</a:t>
            </a:r>
            <a:r>
              <a:rPr lang="en-US" altLang="zh-TW" sz="2400" dirty="0"/>
              <a:t> internet</a:t>
            </a:r>
          </a:p>
          <a:p>
            <a:pPr marL="342900" indent="-342900">
              <a:buFont typeface="+mj-lt"/>
              <a:buAutoNum type="arabicPeriod"/>
            </a:pPr>
            <a:r>
              <a:rPr lang="en-US" altLang="zh-TW" sz="2400" dirty="0"/>
              <a:t>Hyper-personalized medicine</a:t>
            </a:r>
          </a:p>
          <a:p>
            <a:pPr marL="342900" indent="-342900">
              <a:buFont typeface="+mj-lt"/>
              <a:buAutoNum type="arabicPeriod"/>
            </a:pPr>
            <a:r>
              <a:rPr lang="en-US" altLang="zh-TW" sz="2400" dirty="0"/>
              <a:t>Digital money</a:t>
            </a:r>
          </a:p>
          <a:p>
            <a:pPr marL="342900" indent="-342900">
              <a:buFont typeface="+mj-lt"/>
              <a:buAutoNum type="arabicPeriod"/>
            </a:pPr>
            <a:r>
              <a:rPr lang="en-US" altLang="zh-TW" sz="2400" dirty="0"/>
              <a:t>Anti-aging drugs</a:t>
            </a:r>
          </a:p>
          <a:p>
            <a:pPr marL="342900" indent="-342900">
              <a:buFont typeface="+mj-lt"/>
              <a:buAutoNum type="arabicPeriod"/>
            </a:pPr>
            <a:r>
              <a:rPr lang="en-US" altLang="zh-TW" sz="2400" dirty="0"/>
              <a:t>AI-discovered molecules</a:t>
            </a:r>
          </a:p>
          <a:p>
            <a:pPr marL="342900" indent="-342900">
              <a:buFont typeface="+mj-lt"/>
              <a:buAutoNum type="arabicPeriod"/>
            </a:pPr>
            <a:r>
              <a:rPr lang="en-US" altLang="zh-TW" sz="2400" dirty="0"/>
              <a:t>Satellite mega-constellations</a:t>
            </a:r>
          </a:p>
          <a:p>
            <a:pPr marL="342900" indent="-342900">
              <a:buFont typeface="+mj-lt"/>
              <a:buAutoNum type="arabicPeriod"/>
            </a:pPr>
            <a:r>
              <a:rPr lang="en-US" altLang="zh-TW" sz="2400" dirty="0"/>
              <a:t>Quantum supremacy</a:t>
            </a:r>
          </a:p>
          <a:p>
            <a:pPr marL="342900" indent="-342900">
              <a:buFont typeface="+mj-lt"/>
              <a:buAutoNum type="arabicPeriod"/>
            </a:pPr>
            <a:r>
              <a:rPr lang="en-US" altLang="zh-TW" sz="2400" dirty="0"/>
              <a:t>Tiny AI</a:t>
            </a:r>
          </a:p>
          <a:p>
            <a:pPr marL="342900" indent="-342900">
              <a:buFont typeface="+mj-lt"/>
              <a:buAutoNum type="arabicPeriod"/>
            </a:pPr>
            <a:r>
              <a:rPr lang="en-US" altLang="zh-TW" sz="2400" dirty="0"/>
              <a:t>Differential privacy</a:t>
            </a:r>
          </a:p>
          <a:p>
            <a:pPr marL="342900" indent="-342900">
              <a:buFont typeface="+mj-lt"/>
              <a:buAutoNum type="arabicPeriod"/>
            </a:pPr>
            <a:r>
              <a:rPr lang="en-US" altLang="zh-TW" sz="2400" dirty="0"/>
              <a:t>Climate change attribution</a:t>
            </a:r>
            <a:endParaRPr lang="zh-TW" altLang="en-US" sz="2400" dirty="0"/>
          </a:p>
        </p:txBody>
      </p:sp>
      <p:sp>
        <p:nvSpPr>
          <p:cNvPr id="8" name="矩形 7"/>
          <p:cNvSpPr/>
          <p:nvPr/>
        </p:nvSpPr>
        <p:spPr>
          <a:xfrm>
            <a:off x="309716" y="5696503"/>
            <a:ext cx="8495071" cy="861774"/>
          </a:xfrm>
          <a:prstGeom prst="rect">
            <a:avLst/>
          </a:prstGeom>
        </p:spPr>
        <p:txBody>
          <a:bodyPr wrap="square">
            <a:spAutoFit/>
          </a:bodyPr>
          <a:lstStyle/>
          <a:p>
            <a:r>
              <a:rPr lang="en-US" altLang="zh-TW" sz="3200" b="1" dirty="0" err="1">
                <a:effectLst>
                  <a:outerShdw blurRad="38100" dist="38100" dir="2700000" algn="tl">
                    <a:srgbClr val="000000">
                      <a:alpha val="43137"/>
                    </a:srgbClr>
                  </a:outerShdw>
                </a:effectLst>
              </a:rPr>
              <a:t>Unhackable</a:t>
            </a:r>
            <a:r>
              <a:rPr lang="en-US" altLang="zh-TW" sz="3200" b="1" dirty="0">
                <a:effectLst>
                  <a:outerShdw blurRad="38100" dist="38100" dir="2700000" algn="tl">
                    <a:srgbClr val="000000">
                      <a:alpha val="43137"/>
                    </a:srgbClr>
                  </a:outerShdw>
                </a:effectLst>
              </a:rPr>
              <a:t> </a:t>
            </a:r>
            <a:r>
              <a:rPr lang="en-US" altLang="zh-TW" sz="3200" b="1" dirty="0" smtClean="0">
                <a:effectLst>
                  <a:outerShdw blurRad="38100" dist="38100" dir="2700000" algn="tl">
                    <a:srgbClr val="000000">
                      <a:alpha val="43137"/>
                    </a:srgbClr>
                  </a:outerShdw>
                </a:effectLst>
              </a:rPr>
              <a:t>internet</a:t>
            </a:r>
          </a:p>
          <a:p>
            <a:r>
              <a:rPr lang="en-US" altLang="zh-TW" dirty="0" smtClean="0"/>
              <a:t>An </a:t>
            </a:r>
            <a:r>
              <a:rPr lang="en-US" altLang="zh-TW" dirty="0"/>
              <a:t>internet based on quantum physics will soon enable inherently secure communication.</a:t>
            </a:r>
            <a:endParaRPr lang="zh-TW" altLang="en-US" dirty="0"/>
          </a:p>
        </p:txBody>
      </p:sp>
    </p:spTree>
    <p:extLst>
      <p:ext uri="{BB962C8B-B14F-4D97-AF65-F5344CB8AC3E}">
        <p14:creationId xmlns:p14="http://schemas.microsoft.com/office/powerpoint/2010/main" val="807170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81707" y="2099301"/>
            <a:ext cx="8732983" cy="3046988"/>
          </a:xfrm>
          <a:prstGeom prst="rect">
            <a:avLst/>
          </a:prstGeom>
        </p:spPr>
        <p:txBody>
          <a:bodyPr wrap="square">
            <a:spAutoFit/>
          </a:bodyPr>
          <a:lstStyle/>
          <a:p>
            <a:pPr marL="342900" indent="-342900">
              <a:buFont typeface="+mj-lt"/>
              <a:buAutoNum type="arabicPeriod"/>
            </a:pPr>
            <a:r>
              <a:rPr lang="zh-TW" altLang="en-US" sz="3200" dirty="0" smtClean="0"/>
              <a:t>詞嵌入向量化：</a:t>
            </a:r>
            <a:r>
              <a:rPr lang="en-US" altLang="zh-TW" sz="3200" dirty="0" smtClean="0"/>
              <a:t>word2vec</a:t>
            </a:r>
            <a:r>
              <a:rPr lang="en-US" altLang="zh-TW" sz="3200" dirty="0"/>
              <a:t>, </a:t>
            </a:r>
            <a:r>
              <a:rPr lang="en-US" altLang="zh-TW" sz="3200" dirty="0" err="1"/>
              <a:t>FastText</a:t>
            </a:r>
            <a:r>
              <a:rPr lang="zh-TW" altLang="en-US" sz="3200" dirty="0"/>
              <a:t>等等</a:t>
            </a:r>
          </a:p>
          <a:p>
            <a:pPr marL="342900" indent="-342900">
              <a:buFont typeface="+mj-lt"/>
              <a:buAutoNum type="arabicPeriod"/>
            </a:pPr>
            <a:r>
              <a:rPr lang="zh-TW" altLang="en-US" sz="3200" dirty="0" smtClean="0"/>
              <a:t>卷積神經網路特徵提取：</a:t>
            </a:r>
            <a:r>
              <a:rPr lang="en-US" altLang="zh-TW" sz="3200" dirty="0" smtClean="0"/>
              <a:t>Text-CNN</a:t>
            </a:r>
            <a:r>
              <a:rPr lang="en-US" altLang="zh-TW" sz="3200" dirty="0"/>
              <a:t>, Char-CNN</a:t>
            </a:r>
            <a:r>
              <a:rPr lang="zh-TW" altLang="en-US" sz="3200" dirty="0"/>
              <a:t>等等</a:t>
            </a:r>
          </a:p>
          <a:p>
            <a:pPr marL="342900" indent="-342900">
              <a:buFont typeface="+mj-lt"/>
              <a:buAutoNum type="arabicPeriod"/>
            </a:pPr>
            <a:r>
              <a:rPr lang="zh-TW" altLang="en-US" sz="3200" dirty="0" smtClean="0"/>
              <a:t>上下文機制：</a:t>
            </a:r>
            <a:r>
              <a:rPr lang="en-US" altLang="zh-TW" sz="3200" dirty="0" smtClean="0"/>
              <a:t>Text-RNN</a:t>
            </a:r>
            <a:r>
              <a:rPr lang="zh-TW" altLang="en-US" sz="3200" dirty="0"/>
              <a:t>， </a:t>
            </a:r>
            <a:r>
              <a:rPr lang="en-US" altLang="zh-TW" sz="3200" dirty="0" err="1"/>
              <a:t>BiRNN</a:t>
            </a:r>
            <a:r>
              <a:rPr lang="zh-TW" altLang="en-US" sz="3200" dirty="0"/>
              <a:t>， </a:t>
            </a:r>
            <a:r>
              <a:rPr lang="en-US" altLang="zh-TW" sz="3200" dirty="0"/>
              <a:t>RCNN</a:t>
            </a:r>
            <a:r>
              <a:rPr lang="zh-TW" altLang="en-US" sz="3200" dirty="0"/>
              <a:t>等等</a:t>
            </a:r>
          </a:p>
          <a:p>
            <a:pPr marL="342900" indent="-342900">
              <a:buFont typeface="+mj-lt"/>
              <a:buAutoNum type="arabicPeriod"/>
            </a:pPr>
            <a:r>
              <a:rPr lang="zh-TW" altLang="en-US" sz="3200" dirty="0" smtClean="0"/>
              <a:t>記憶存儲機制：</a:t>
            </a:r>
            <a:r>
              <a:rPr lang="en-US" altLang="zh-TW" sz="3200" dirty="0" err="1" smtClean="0"/>
              <a:t>EntNet</a:t>
            </a:r>
            <a:r>
              <a:rPr lang="zh-TW" altLang="en-US" sz="3200" dirty="0"/>
              <a:t>， </a:t>
            </a:r>
            <a:r>
              <a:rPr lang="en-US" altLang="zh-TW" sz="3200" dirty="0"/>
              <a:t>DMN</a:t>
            </a:r>
            <a:r>
              <a:rPr lang="zh-TW" altLang="en-US" sz="3200" dirty="0"/>
              <a:t>等等</a:t>
            </a:r>
          </a:p>
          <a:p>
            <a:pPr marL="342900" indent="-342900">
              <a:buFont typeface="+mj-lt"/>
              <a:buAutoNum type="arabicPeriod"/>
            </a:pPr>
            <a:r>
              <a:rPr lang="zh-TW" altLang="en-US" sz="3200" dirty="0" smtClean="0"/>
              <a:t>注意力機制：</a:t>
            </a:r>
            <a:r>
              <a:rPr lang="en-US" altLang="zh-TW" sz="3200" dirty="0" smtClean="0"/>
              <a:t>HAN</a:t>
            </a:r>
            <a:r>
              <a:rPr lang="zh-TW" altLang="en-US" sz="3200" dirty="0"/>
              <a:t>等等</a:t>
            </a:r>
          </a:p>
        </p:txBody>
      </p:sp>
      <p:sp>
        <p:nvSpPr>
          <p:cNvPr id="3" name="標題 1"/>
          <p:cNvSpPr txBox="1">
            <a:spLocks/>
          </p:cNvSpPr>
          <p:nvPr/>
        </p:nvSpPr>
        <p:spPr>
          <a:xfrm>
            <a:off x="0" y="365126"/>
            <a:ext cx="9144000" cy="789419"/>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Text classification  </a:t>
            </a:r>
            <a:r>
              <a:rPr lang="zh-TW" altLang="en-US" b="1" dirty="0" smtClean="0">
                <a:solidFill>
                  <a:schemeClr val="bg1"/>
                </a:solidFill>
                <a:effectLst>
                  <a:outerShdw blurRad="38100" dist="38100" dir="2700000" algn="tl">
                    <a:srgbClr val="000000">
                      <a:alpha val="43137"/>
                    </a:srgbClr>
                  </a:outerShdw>
                </a:effectLst>
              </a:rPr>
              <a:t>文本分類</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851535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p:cNvPicPr>
            <a:picLocks noGrp="1" noChangeAspect="1"/>
          </p:cNvPicPr>
          <p:nvPr>
            <p:ph idx="1"/>
          </p:nvPr>
        </p:nvPicPr>
        <p:blipFill>
          <a:blip r:embed="rId2"/>
          <a:stretch>
            <a:fillRect/>
          </a:stretch>
        </p:blipFill>
        <p:spPr>
          <a:xfrm>
            <a:off x="736311" y="2490859"/>
            <a:ext cx="7507983" cy="4039249"/>
          </a:xfrm>
          <a:prstGeom prst="rect">
            <a:avLst/>
          </a:prstGeom>
        </p:spPr>
      </p:pic>
      <p:sp>
        <p:nvSpPr>
          <p:cNvPr id="5" name="矩形 4"/>
          <p:cNvSpPr/>
          <p:nvPr/>
        </p:nvSpPr>
        <p:spPr>
          <a:xfrm>
            <a:off x="323274" y="1444442"/>
            <a:ext cx="8700654" cy="646331"/>
          </a:xfrm>
          <a:prstGeom prst="rect">
            <a:avLst/>
          </a:prstGeom>
        </p:spPr>
        <p:txBody>
          <a:bodyPr wrap="square">
            <a:spAutoFit/>
          </a:bodyPr>
          <a:lstStyle/>
          <a:p>
            <a:r>
              <a:rPr lang="zh-TW" altLang="en-US" dirty="0" smtClean="0"/>
              <a:t>傳統機器學習時代的主流分類器</a:t>
            </a:r>
            <a:r>
              <a:rPr lang="en-US" altLang="zh-TW" dirty="0" smtClean="0"/>
              <a:t>:Naive </a:t>
            </a:r>
            <a:r>
              <a:rPr lang="en-US" altLang="zh-TW" dirty="0"/>
              <a:t>Bayes</a:t>
            </a:r>
            <a:r>
              <a:rPr lang="zh-TW" altLang="en-US" dirty="0"/>
              <a:t>，</a:t>
            </a:r>
            <a:r>
              <a:rPr lang="en-US" altLang="zh-TW" dirty="0"/>
              <a:t>Maximum Entropy</a:t>
            </a:r>
            <a:r>
              <a:rPr lang="zh-TW" altLang="en-US" dirty="0"/>
              <a:t>， </a:t>
            </a:r>
            <a:r>
              <a:rPr lang="en-US" altLang="zh-TW" dirty="0"/>
              <a:t>K-NN</a:t>
            </a:r>
            <a:r>
              <a:rPr lang="zh-TW" altLang="en-US" dirty="0"/>
              <a:t>，和</a:t>
            </a:r>
            <a:r>
              <a:rPr lang="en-US" altLang="zh-TW" dirty="0" smtClean="0"/>
              <a:t>SVM</a:t>
            </a:r>
            <a:r>
              <a:rPr lang="zh-TW" altLang="en-US" dirty="0" smtClean="0"/>
              <a:t>。 </a:t>
            </a:r>
            <a:endParaRPr lang="en-US" altLang="zh-TW" dirty="0" smtClean="0"/>
          </a:p>
          <a:p>
            <a:r>
              <a:rPr lang="zh-TW" altLang="en-US" dirty="0" smtClean="0"/>
              <a:t>經典特徵模型：經典距離定義模型</a:t>
            </a:r>
            <a:r>
              <a:rPr lang="en-US" altLang="zh-TW" dirty="0" smtClean="0"/>
              <a:t>Vector </a:t>
            </a:r>
            <a:r>
              <a:rPr lang="en-US" altLang="zh-TW" dirty="0"/>
              <a:t>Space Model</a:t>
            </a:r>
            <a:r>
              <a:rPr lang="zh-TW" altLang="en-US" dirty="0"/>
              <a:t>（</a:t>
            </a:r>
            <a:r>
              <a:rPr lang="en-US" altLang="zh-TW" dirty="0" err="1"/>
              <a:t>Rocchio</a:t>
            </a:r>
            <a:r>
              <a:rPr lang="zh-TW" altLang="en-US" dirty="0"/>
              <a:t>）， </a:t>
            </a:r>
            <a:r>
              <a:rPr lang="en-US" altLang="zh-TW" dirty="0"/>
              <a:t>N-grams</a:t>
            </a:r>
            <a:r>
              <a:rPr lang="zh-TW" altLang="en-US" dirty="0"/>
              <a:t>等等</a:t>
            </a:r>
            <a:r>
              <a:rPr lang="zh-TW" altLang="en-US" dirty="0" smtClean="0"/>
              <a:t>。</a:t>
            </a:r>
            <a:endParaRPr lang="zh-TW" altLang="en-US" dirty="0"/>
          </a:p>
        </p:txBody>
      </p:sp>
      <p:sp>
        <p:nvSpPr>
          <p:cNvPr id="6" name="標題 1"/>
          <p:cNvSpPr txBox="1">
            <a:spLocks/>
          </p:cNvSpPr>
          <p:nvPr/>
        </p:nvSpPr>
        <p:spPr>
          <a:xfrm>
            <a:off x="0" y="436507"/>
            <a:ext cx="9144000" cy="807892"/>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Text classification  </a:t>
            </a:r>
            <a:r>
              <a:rPr lang="zh-TW" altLang="en-US" b="1" dirty="0" smtClean="0">
                <a:solidFill>
                  <a:schemeClr val="bg1"/>
                </a:solidFill>
                <a:effectLst>
                  <a:outerShdw blurRad="38100" dist="38100" dir="2700000" algn="tl">
                    <a:srgbClr val="000000">
                      <a:alpha val="43137"/>
                    </a:srgbClr>
                  </a:outerShdw>
                </a:effectLst>
              </a:rPr>
              <a:t>文本分類</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947254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內容版面配置區 7"/>
          <p:cNvPicPr>
            <a:picLocks noGrp="1" noChangeAspect="1"/>
          </p:cNvPicPr>
          <p:nvPr>
            <p:ph idx="1"/>
          </p:nvPr>
        </p:nvPicPr>
        <p:blipFill>
          <a:blip r:embed="rId2"/>
          <a:stretch>
            <a:fillRect/>
          </a:stretch>
        </p:blipFill>
        <p:spPr>
          <a:xfrm>
            <a:off x="1009851" y="940917"/>
            <a:ext cx="6735623" cy="5804012"/>
          </a:xfrm>
          <a:prstGeom prst="rect">
            <a:avLst/>
          </a:prstGeom>
        </p:spPr>
      </p:pic>
      <p:sp>
        <p:nvSpPr>
          <p:cNvPr id="9" name="標題 1"/>
          <p:cNvSpPr txBox="1">
            <a:spLocks/>
          </p:cNvSpPr>
          <p:nvPr/>
        </p:nvSpPr>
        <p:spPr>
          <a:xfrm>
            <a:off x="0" y="436507"/>
            <a:ext cx="9144000" cy="807892"/>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Text classification  </a:t>
            </a:r>
            <a:r>
              <a:rPr lang="zh-TW" altLang="en-US" b="1" dirty="0" smtClean="0">
                <a:solidFill>
                  <a:schemeClr val="bg1"/>
                </a:solidFill>
                <a:effectLst>
                  <a:outerShdw blurRad="38100" dist="38100" dir="2700000" algn="tl">
                    <a:srgbClr val="000000">
                      <a:alpha val="43137"/>
                    </a:srgbClr>
                  </a:outerShdw>
                </a:effectLst>
              </a:rPr>
              <a:t>文本分類</a:t>
            </a:r>
            <a:endParaRPr lang="en-US" altLang="zh-TW" b="1" dirty="0" smtClean="0">
              <a:solidFill>
                <a:schemeClr val="bg1"/>
              </a:solidFill>
              <a:effectLst>
                <a:outerShdw blurRad="38100" dist="38100" dir="2700000" algn="tl">
                  <a:srgbClr val="000000">
                    <a:alpha val="43137"/>
                  </a:srgbClr>
                </a:outerShdw>
              </a:effectLst>
            </a:endParaRPr>
          </a:p>
        </p:txBody>
      </p:sp>
      <p:sp>
        <p:nvSpPr>
          <p:cNvPr id="10" name="矩形 9"/>
          <p:cNvSpPr/>
          <p:nvPr/>
        </p:nvSpPr>
        <p:spPr>
          <a:xfrm>
            <a:off x="614517" y="1747476"/>
            <a:ext cx="5914104" cy="369332"/>
          </a:xfrm>
          <a:prstGeom prst="rect">
            <a:avLst/>
          </a:prstGeom>
        </p:spPr>
        <p:txBody>
          <a:bodyPr wrap="square">
            <a:spAutoFit/>
          </a:bodyPr>
          <a:lstStyle/>
          <a:p>
            <a:r>
              <a:rPr lang="en-US" altLang="zh-TW" dirty="0"/>
              <a:t>https://paperswithcode.com/sota/text-classification-on-imdb</a:t>
            </a:r>
            <a:endParaRPr lang="zh-TW" altLang="en-US" dirty="0"/>
          </a:p>
        </p:txBody>
      </p:sp>
      <p:sp>
        <p:nvSpPr>
          <p:cNvPr id="11" name="矩形 10"/>
          <p:cNvSpPr/>
          <p:nvPr/>
        </p:nvSpPr>
        <p:spPr>
          <a:xfrm>
            <a:off x="3298722" y="67175"/>
            <a:ext cx="5459474" cy="369332"/>
          </a:xfrm>
          <a:prstGeom prst="rect">
            <a:avLst/>
          </a:prstGeom>
        </p:spPr>
        <p:txBody>
          <a:bodyPr wrap="square">
            <a:spAutoFit/>
          </a:bodyPr>
          <a:lstStyle/>
          <a:p>
            <a:r>
              <a:rPr lang="en-US" altLang="zh-TW" dirty="0"/>
              <a:t>https://paperswithcode.com/task/text-classification</a:t>
            </a:r>
            <a:endParaRPr lang="zh-TW" altLang="en-US" dirty="0"/>
          </a:p>
        </p:txBody>
      </p:sp>
    </p:spTree>
    <p:extLst>
      <p:ext uri="{BB962C8B-B14F-4D97-AF65-F5344CB8AC3E}">
        <p14:creationId xmlns:p14="http://schemas.microsoft.com/office/powerpoint/2010/main" val="37942790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86090" y="3197931"/>
            <a:ext cx="6350000" cy="923330"/>
          </a:xfrm>
          <a:prstGeom prst="rect">
            <a:avLst/>
          </a:prstGeom>
        </p:spPr>
        <p:txBody>
          <a:bodyPr wrap="square">
            <a:spAutoFit/>
          </a:bodyPr>
          <a:lstStyle/>
          <a:p>
            <a:r>
              <a:rPr lang="en-US" altLang="zh-TW" dirty="0" smtClean="0"/>
              <a:t>Detecting Adversarial Advertisements in the Wild— </a:t>
            </a:r>
          </a:p>
          <a:p>
            <a:r>
              <a:rPr lang="zh-TW" altLang="en-US" dirty="0" smtClean="0"/>
              <a:t>來自 </a:t>
            </a:r>
            <a:r>
              <a:rPr lang="en-US" altLang="zh-TW" dirty="0" smtClean="0"/>
              <a:t>Google </a:t>
            </a:r>
            <a:r>
              <a:rPr lang="zh-TW" altLang="en-US" dirty="0" smtClean="0"/>
              <a:t>早期的論文：偵測惡意廣告所使用的方法綜述</a:t>
            </a:r>
            <a:endParaRPr lang="en-US" altLang="zh-TW" dirty="0" smtClean="0"/>
          </a:p>
          <a:p>
            <a:r>
              <a:rPr lang="en-US" altLang="zh-TW" dirty="0" smtClean="0"/>
              <a:t>https://blog.csdn.net/wangyaninglm/article/details/62238361</a:t>
            </a:r>
            <a:endParaRPr lang="zh-TW" altLang="en-US" dirty="0"/>
          </a:p>
        </p:txBody>
      </p:sp>
      <p:sp>
        <p:nvSpPr>
          <p:cNvPr id="3" name="矩形 2"/>
          <p:cNvSpPr/>
          <p:nvPr/>
        </p:nvSpPr>
        <p:spPr>
          <a:xfrm>
            <a:off x="1832523" y="1245736"/>
            <a:ext cx="5066145" cy="1754326"/>
          </a:xfrm>
          <a:prstGeom prst="rect">
            <a:avLst/>
          </a:prstGeom>
        </p:spPr>
        <p:txBody>
          <a:bodyPr wrap="square">
            <a:spAutoFit/>
          </a:bodyPr>
          <a:lstStyle/>
          <a:p>
            <a:r>
              <a:rPr lang="zh-TW" altLang="en-US" sz="3600" dirty="0" smtClean="0"/>
              <a:t>如何在線上廣告系統 </a:t>
            </a:r>
            <a:r>
              <a:rPr lang="en-US" altLang="zh-TW" sz="3600" dirty="0" smtClean="0"/>
              <a:t>( Online Advertisement System ) </a:t>
            </a:r>
            <a:r>
              <a:rPr lang="zh-TW" altLang="en-US" sz="3600" dirty="0" smtClean="0"/>
              <a:t>偵測惡意廣告</a:t>
            </a:r>
            <a:endParaRPr lang="zh-TW" altLang="en-US" sz="3600" dirty="0"/>
          </a:p>
        </p:txBody>
      </p:sp>
      <p:sp>
        <p:nvSpPr>
          <p:cNvPr id="4" name="矩形 3"/>
          <p:cNvSpPr/>
          <p:nvPr/>
        </p:nvSpPr>
        <p:spPr>
          <a:xfrm>
            <a:off x="609526" y="4319130"/>
            <a:ext cx="8082190" cy="2308324"/>
          </a:xfrm>
          <a:prstGeom prst="rect">
            <a:avLst/>
          </a:prstGeom>
        </p:spPr>
        <p:txBody>
          <a:bodyPr wrap="square">
            <a:spAutoFit/>
          </a:bodyPr>
          <a:lstStyle/>
          <a:p>
            <a:r>
              <a:rPr lang="zh-TW" altLang="en-US" dirty="0" smtClean="0"/>
              <a:t>惡意廣告帶來的挑戰包含以下：</a:t>
            </a:r>
          </a:p>
          <a:p>
            <a:r>
              <a:rPr lang="zh-TW" altLang="en-US" dirty="0" smtClean="0"/>
              <a:t>成本高：不管是 </a:t>
            </a:r>
            <a:r>
              <a:rPr lang="en-US" altLang="zh-TW" dirty="0" smtClean="0"/>
              <a:t>False Positive ( FP ) </a:t>
            </a:r>
            <a:r>
              <a:rPr lang="zh-TW" altLang="en-US" dirty="0" smtClean="0"/>
              <a:t>或是 </a:t>
            </a:r>
            <a:r>
              <a:rPr lang="en-US" altLang="zh-TW" dirty="0" smtClean="0"/>
              <a:t>False Negative ( FN ) </a:t>
            </a:r>
            <a:r>
              <a:rPr lang="zh-TW" altLang="en-US" dirty="0" smtClean="0"/>
              <a:t>的誤判，對他們來說，成本都很高，因此需要構建兼顧降低此兩種情況的算法</a:t>
            </a:r>
            <a:r>
              <a:rPr lang="zh-TW" altLang="en-US" dirty="0" smtClean="0"/>
              <a:t>。</a:t>
            </a:r>
            <a:endParaRPr lang="en-US" altLang="zh-TW" dirty="0" smtClean="0"/>
          </a:p>
          <a:p>
            <a:endParaRPr lang="zh-TW" altLang="en-US" dirty="0" smtClean="0"/>
          </a:p>
          <a:p>
            <a:r>
              <a:rPr lang="zh-TW" altLang="en-US" dirty="0" smtClean="0"/>
              <a:t>資料不平衡的問題：大多數都是好廣告，惡意廣告有樣本少、行為鬼怪多端的問題。舉例：賣假商品、連結到假的用戶登入頁面、釣魚網站（引導到假的登入支付金流頁面，騙取帳號密碼）、惡意軟體下載的連結等。</a:t>
            </a:r>
          </a:p>
          <a:p>
            <a:r>
              <a:rPr lang="zh-TW" altLang="en-US" dirty="0" smtClean="0"/>
              <a:t>這是一個工程化、規模化的問題。</a:t>
            </a:r>
            <a:endParaRPr lang="zh-TW" altLang="en-US" dirty="0"/>
          </a:p>
        </p:txBody>
      </p:sp>
      <p:sp>
        <p:nvSpPr>
          <p:cNvPr id="5" name="標題 1"/>
          <p:cNvSpPr txBox="1">
            <a:spLocks/>
          </p:cNvSpPr>
          <p:nvPr/>
        </p:nvSpPr>
        <p:spPr>
          <a:xfrm>
            <a:off x="0" y="312470"/>
            <a:ext cx="9144000" cy="735397"/>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Text classification  </a:t>
            </a:r>
            <a:r>
              <a:rPr lang="zh-TW" altLang="en-US" b="1" dirty="0" smtClean="0">
                <a:solidFill>
                  <a:schemeClr val="bg1"/>
                </a:solidFill>
                <a:effectLst>
                  <a:outerShdw blurRad="38100" dist="38100" dir="2700000" algn="tl">
                    <a:srgbClr val="000000">
                      <a:alpha val="43137"/>
                    </a:srgbClr>
                  </a:outerShdw>
                </a:effectLst>
              </a:rPr>
              <a:t>文本分類</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614707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85415" y="1101889"/>
            <a:ext cx="3869209" cy="689317"/>
          </a:xfrm>
        </p:spPr>
        <p:txBody>
          <a:bodyPr>
            <a:normAutofit fontScale="90000"/>
          </a:bodyPr>
          <a:lstStyle/>
          <a:p>
            <a:r>
              <a:rPr lang="zh-TW" altLang="en-US" b="1" dirty="0">
                <a:effectLst>
                  <a:outerShdw blurRad="38100" dist="38100" dir="2700000" algn="tl">
                    <a:srgbClr val="000000">
                      <a:alpha val="43137"/>
                    </a:srgbClr>
                  </a:outerShdw>
                </a:effectLst>
              </a:rPr>
              <a:t>假新聞</a:t>
            </a:r>
            <a:r>
              <a:rPr lang="zh-TW" altLang="en-US" b="1" dirty="0" smtClean="0">
                <a:effectLst>
                  <a:outerShdw blurRad="38100" dist="38100" dir="2700000" algn="tl">
                    <a:srgbClr val="000000">
                      <a:alpha val="43137"/>
                    </a:srgbClr>
                  </a:outerShdw>
                </a:effectLst>
              </a:rPr>
              <a:t>偵測競賽</a:t>
            </a:r>
            <a:endParaRPr lang="zh-TW" altLang="en-US" dirty="0"/>
          </a:p>
        </p:txBody>
      </p:sp>
      <p:pic>
        <p:nvPicPr>
          <p:cNvPr id="6" name="內容版面配置區 5"/>
          <p:cNvPicPr>
            <a:picLocks noGrp="1" noChangeAspect="1"/>
          </p:cNvPicPr>
          <p:nvPr>
            <p:ph idx="1"/>
          </p:nvPr>
        </p:nvPicPr>
        <p:blipFill>
          <a:blip r:embed="rId2"/>
          <a:stretch>
            <a:fillRect/>
          </a:stretch>
        </p:blipFill>
        <p:spPr>
          <a:xfrm>
            <a:off x="477380" y="1845228"/>
            <a:ext cx="7721360" cy="5012772"/>
          </a:xfrm>
          <a:prstGeom prst="rect">
            <a:avLst/>
          </a:prstGeom>
        </p:spPr>
      </p:pic>
      <p:sp>
        <p:nvSpPr>
          <p:cNvPr id="7" name="矩形 6"/>
          <p:cNvSpPr/>
          <p:nvPr/>
        </p:nvSpPr>
        <p:spPr>
          <a:xfrm>
            <a:off x="3762658" y="1614395"/>
            <a:ext cx="4716356" cy="461665"/>
          </a:xfrm>
          <a:prstGeom prst="rect">
            <a:avLst/>
          </a:prstGeom>
        </p:spPr>
        <p:txBody>
          <a:bodyPr wrap="none">
            <a:spAutoFit/>
          </a:bodyPr>
          <a:lstStyle/>
          <a:p>
            <a:r>
              <a:rPr lang="en-US" altLang="zh-TW" sz="2400" dirty="0" smtClean="0"/>
              <a:t>http://www.fakenewschallenge.org/</a:t>
            </a:r>
            <a:endParaRPr lang="zh-TW" altLang="en-US" sz="2400" dirty="0"/>
          </a:p>
        </p:txBody>
      </p:sp>
      <p:sp>
        <p:nvSpPr>
          <p:cNvPr id="5" name="標題 1"/>
          <p:cNvSpPr txBox="1">
            <a:spLocks/>
          </p:cNvSpPr>
          <p:nvPr/>
        </p:nvSpPr>
        <p:spPr>
          <a:xfrm>
            <a:off x="0" y="312470"/>
            <a:ext cx="9144000" cy="735397"/>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Text classification  </a:t>
            </a:r>
            <a:r>
              <a:rPr lang="zh-TW" altLang="en-US" b="1" dirty="0" smtClean="0">
                <a:solidFill>
                  <a:schemeClr val="bg1"/>
                </a:solidFill>
                <a:effectLst>
                  <a:outerShdw blurRad="38100" dist="38100" dir="2700000" algn="tl">
                    <a:srgbClr val="000000">
                      <a:alpha val="43137"/>
                    </a:srgbClr>
                  </a:outerShdw>
                </a:effectLst>
              </a:rPr>
              <a:t>文本分類</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624160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549934" y="777580"/>
            <a:ext cx="7886700" cy="1325563"/>
          </a:xfrm>
        </p:spPr>
        <p:txBody>
          <a:bodyPr/>
          <a:lstStyle/>
          <a:p>
            <a:r>
              <a:rPr lang="zh-TW" altLang="en-US" b="1" dirty="0">
                <a:effectLst>
                  <a:outerShdw blurRad="38100" dist="38100" dir="2700000" algn="tl">
                    <a:srgbClr val="000000">
                      <a:alpha val="43137"/>
                    </a:srgbClr>
                  </a:outerShdw>
                </a:effectLst>
              </a:rPr>
              <a:t>假新聞偵測競賽</a:t>
            </a:r>
            <a:endParaRPr lang="zh-TW" altLang="en-US" dirty="0"/>
          </a:p>
        </p:txBody>
      </p:sp>
      <p:pic>
        <p:nvPicPr>
          <p:cNvPr id="8" name="內容版面配置區 7"/>
          <p:cNvPicPr>
            <a:picLocks noGrp="1" noChangeAspect="1"/>
          </p:cNvPicPr>
          <p:nvPr>
            <p:ph idx="1"/>
          </p:nvPr>
        </p:nvPicPr>
        <p:blipFill>
          <a:blip r:embed="rId2"/>
          <a:stretch>
            <a:fillRect/>
          </a:stretch>
        </p:blipFill>
        <p:spPr>
          <a:xfrm>
            <a:off x="628650" y="2837012"/>
            <a:ext cx="7807984" cy="3411255"/>
          </a:xfrm>
          <a:prstGeom prst="rect">
            <a:avLst/>
          </a:prstGeom>
        </p:spPr>
      </p:pic>
      <p:sp>
        <p:nvSpPr>
          <p:cNvPr id="9" name="矩形 8"/>
          <p:cNvSpPr/>
          <p:nvPr/>
        </p:nvSpPr>
        <p:spPr>
          <a:xfrm>
            <a:off x="628650" y="2103143"/>
            <a:ext cx="5334000" cy="369332"/>
          </a:xfrm>
          <a:prstGeom prst="rect">
            <a:avLst/>
          </a:prstGeom>
        </p:spPr>
        <p:txBody>
          <a:bodyPr wrap="square">
            <a:spAutoFit/>
          </a:bodyPr>
          <a:lstStyle/>
          <a:p>
            <a:r>
              <a:rPr lang="en-US" altLang="zh-TW" dirty="0" smtClean="0"/>
              <a:t>https://www.kaggle.com/jruvika/fake-news-detection</a:t>
            </a:r>
            <a:endParaRPr lang="zh-TW" altLang="en-US" dirty="0"/>
          </a:p>
        </p:txBody>
      </p:sp>
      <p:sp>
        <p:nvSpPr>
          <p:cNvPr id="5" name="標題 1"/>
          <p:cNvSpPr txBox="1">
            <a:spLocks/>
          </p:cNvSpPr>
          <p:nvPr/>
        </p:nvSpPr>
        <p:spPr>
          <a:xfrm>
            <a:off x="0" y="312470"/>
            <a:ext cx="9144000" cy="735397"/>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Text classification  </a:t>
            </a:r>
            <a:r>
              <a:rPr lang="zh-TW" altLang="en-US" b="1" dirty="0" smtClean="0">
                <a:solidFill>
                  <a:schemeClr val="bg1"/>
                </a:solidFill>
                <a:effectLst>
                  <a:outerShdw blurRad="38100" dist="38100" dir="2700000" algn="tl">
                    <a:srgbClr val="000000">
                      <a:alpha val="43137"/>
                    </a:srgbClr>
                  </a:outerShdw>
                </a:effectLst>
              </a:rPr>
              <a:t>文本分類</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456608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綜合報告</a:t>
            </a:r>
            <a:endParaRPr lang="zh-TW" altLang="en-US" dirty="0"/>
          </a:p>
        </p:txBody>
      </p:sp>
      <p:sp>
        <p:nvSpPr>
          <p:cNvPr id="3" name="內容版面配置區 2"/>
          <p:cNvSpPr>
            <a:spLocks noGrp="1"/>
          </p:cNvSpPr>
          <p:nvPr>
            <p:ph idx="1"/>
          </p:nvPr>
        </p:nvSpPr>
        <p:spPr>
          <a:xfrm>
            <a:off x="462605" y="1842101"/>
            <a:ext cx="8516637" cy="4351338"/>
          </a:xfrm>
        </p:spPr>
        <p:txBody>
          <a:bodyPr/>
          <a:lstStyle/>
          <a:p>
            <a:pPr marL="0" indent="0">
              <a:buNone/>
            </a:pPr>
            <a:r>
              <a:rPr lang="en-US" altLang="zh-TW" sz="1800" dirty="0" smtClean="0"/>
              <a:t>Fake </a:t>
            </a:r>
            <a:r>
              <a:rPr lang="en-US" altLang="zh-TW" sz="1800" dirty="0"/>
              <a:t>News: A Survey of Research, Detection Methods, and </a:t>
            </a:r>
            <a:r>
              <a:rPr lang="en-US" altLang="zh-TW" sz="1800" dirty="0" smtClean="0"/>
              <a:t>Opportunities[2018.12]</a:t>
            </a:r>
          </a:p>
          <a:p>
            <a:pPr marL="0" indent="0">
              <a:buNone/>
            </a:pPr>
            <a:r>
              <a:rPr lang="en-US" altLang="zh-TW" sz="1800" dirty="0" smtClean="0">
                <a:hlinkClick r:id="rId2"/>
              </a:rPr>
              <a:t>https</a:t>
            </a:r>
            <a:r>
              <a:rPr lang="en-US" altLang="zh-TW" sz="1800" dirty="0">
                <a:hlinkClick r:id="rId2"/>
              </a:rPr>
              <a:t>://</a:t>
            </a:r>
            <a:r>
              <a:rPr lang="en-US" altLang="zh-TW" sz="1800" dirty="0" smtClean="0">
                <a:hlinkClick r:id="rId2"/>
              </a:rPr>
              <a:t>arxiv.org/pdf/1812.00315.pdf</a:t>
            </a:r>
            <a:endParaRPr lang="en-US" altLang="zh-TW" sz="1800" dirty="0" smtClean="0"/>
          </a:p>
          <a:p>
            <a:pPr marL="0" indent="0">
              <a:buNone/>
            </a:pPr>
            <a:endParaRPr lang="en-US" altLang="zh-TW" sz="1800" dirty="0"/>
          </a:p>
          <a:p>
            <a:pPr marL="0" indent="0">
              <a:buNone/>
            </a:pPr>
            <a:r>
              <a:rPr lang="en-US" altLang="zh-TW" sz="1800" dirty="0"/>
              <a:t>Current State of the Art to Detect Fake News in Social Media: </a:t>
            </a:r>
            <a:r>
              <a:rPr lang="en-US" altLang="zh-TW" sz="1800" dirty="0" smtClean="0"/>
              <a:t>Global</a:t>
            </a:r>
            <a:r>
              <a:rPr lang="zh-TW" altLang="en-US" sz="1800" dirty="0" smtClean="0"/>
              <a:t> </a:t>
            </a:r>
            <a:r>
              <a:rPr lang="en-US" altLang="zh-TW" sz="1800" dirty="0" err="1" smtClean="0"/>
              <a:t>Trendings</a:t>
            </a:r>
            <a:r>
              <a:rPr lang="en-US" altLang="zh-TW" sz="1800" dirty="0" smtClean="0"/>
              <a:t> </a:t>
            </a:r>
            <a:r>
              <a:rPr lang="en-US" altLang="zh-TW" sz="1800" dirty="0"/>
              <a:t>and Next Challenges</a:t>
            </a:r>
          </a:p>
          <a:p>
            <a:pPr marL="0" indent="0">
              <a:buNone/>
            </a:pPr>
            <a:r>
              <a:rPr lang="en-US" altLang="zh-TW" sz="1800" dirty="0"/>
              <a:t>Alvaro </a:t>
            </a:r>
            <a:r>
              <a:rPr lang="en-US" altLang="zh-TW" sz="1800" dirty="0" err="1" smtClean="0"/>
              <a:t>Figueira</a:t>
            </a:r>
            <a:r>
              <a:rPr lang="en-US" altLang="zh-TW" sz="1800" dirty="0" smtClean="0"/>
              <a:t>, </a:t>
            </a:r>
            <a:r>
              <a:rPr lang="en-US" altLang="zh-TW" sz="1800" dirty="0" err="1"/>
              <a:t>Nuno</a:t>
            </a:r>
            <a:r>
              <a:rPr lang="en-US" altLang="zh-TW" sz="1800" dirty="0"/>
              <a:t> Guimaraes1 and Luis </a:t>
            </a:r>
            <a:r>
              <a:rPr lang="en-US" altLang="zh-TW" sz="1800" dirty="0" err="1" smtClean="0"/>
              <a:t>Torgo</a:t>
            </a:r>
            <a:endParaRPr lang="en-US" altLang="zh-TW" sz="1800" dirty="0" smtClean="0"/>
          </a:p>
          <a:p>
            <a:pPr marL="0" indent="0">
              <a:buNone/>
            </a:pPr>
            <a:endParaRPr lang="en-US" altLang="zh-TW" sz="1800" dirty="0"/>
          </a:p>
          <a:p>
            <a:pPr marL="0" indent="0">
              <a:buNone/>
            </a:pPr>
            <a:r>
              <a:rPr lang="it-IT" altLang="zh-TW" sz="1800" dirty="0"/>
              <a:t>False News On Social Media: A Data-Driven Survey</a:t>
            </a:r>
          </a:p>
          <a:p>
            <a:pPr marL="0" indent="0">
              <a:buNone/>
            </a:pPr>
            <a:r>
              <a:rPr lang="it-IT" altLang="zh-TW" sz="1800" dirty="0"/>
              <a:t>Francesco Pierri, Stefano </a:t>
            </a:r>
            <a:r>
              <a:rPr lang="it-IT" altLang="zh-TW" sz="1800" dirty="0" smtClean="0"/>
              <a:t>Ceri</a:t>
            </a:r>
          </a:p>
          <a:p>
            <a:pPr marL="0" indent="0">
              <a:buNone/>
            </a:pPr>
            <a:r>
              <a:rPr lang="en-US" altLang="zh-TW" sz="1800" dirty="0"/>
              <a:t>https://arxiv.org/abs/1902.07539</a:t>
            </a:r>
          </a:p>
        </p:txBody>
      </p:sp>
    </p:spTree>
    <p:extLst>
      <p:ext uri="{BB962C8B-B14F-4D97-AF65-F5344CB8AC3E}">
        <p14:creationId xmlns:p14="http://schemas.microsoft.com/office/powerpoint/2010/main" val="23794331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研究論</a:t>
            </a:r>
            <a:r>
              <a:rPr lang="zh-TW" altLang="en-US" dirty="0"/>
              <a:t>文</a:t>
            </a:r>
          </a:p>
        </p:txBody>
      </p:sp>
      <p:sp>
        <p:nvSpPr>
          <p:cNvPr id="3" name="內容版面配置區 2"/>
          <p:cNvSpPr>
            <a:spLocks noGrp="1"/>
          </p:cNvSpPr>
          <p:nvPr>
            <p:ph idx="1"/>
          </p:nvPr>
        </p:nvSpPr>
        <p:spPr>
          <a:xfrm>
            <a:off x="628650" y="1957430"/>
            <a:ext cx="7886700" cy="4351338"/>
          </a:xfrm>
        </p:spPr>
        <p:txBody>
          <a:bodyPr>
            <a:normAutofit/>
          </a:bodyPr>
          <a:lstStyle/>
          <a:p>
            <a:pPr marL="0" indent="0">
              <a:buNone/>
            </a:pPr>
            <a:r>
              <a:rPr lang="en-US" altLang="zh-TW" sz="2000" dirty="0"/>
              <a:t>Fake News Detection on Social </a:t>
            </a:r>
            <a:r>
              <a:rPr lang="en-US" altLang="zh-TW" sz="2000" dirty="0" err="1"/>
              <a:t>Media:A</a:t>
            </a:r>
            <a:r>
              <a:rPr lang="en-US" altLang="zh-TW" sz="2000" dirty="0"/>
              <a:t> Data Mining Perspective</a:t>
            </a:r>
          </a:p>
          <a:p>
            <a:pPr marL="0" indent="0">
              <a:buNone/>
            </a:pPr>
            <a:r>
              <a:rPr lang="en-US" altLang="zh-TW" sz="2000" dirty="0"/>
              <a:t>https://www.kdd.org/exploration_files/19-1-Article2.pdf</a:t>
            </a:r>
          </a:p>
          <a:p>
            <a:pPr marL="0" indent="0">
              <a:buNone/>
            </a:pPr>
            <a:r>
              <a:rPr lang="en-US" altLang="zh-TW" sz="2400" dirty="0"/>
              <a:t>Fake news detection using naive Bayes classifier</a:t>
            </a:r>
          </a:p>
          <a:p>
            <a:pPr marL="0" indent="0">
              <a:buNone/>
            </a:pPr>
            <a:r>
              <a:rPr lang="en-US" altLang="zh-TW" sz="2400" dirty="0"/>
              <a:t>https://ieeexplore.ieee.org/document/8100379</a:t>
            </a:r>
            <a:endParaRPr lang="zh-TW" altLang="en-US" sz="2400" dirty="0"/>
          </a:p>
          <a:p>
            <a:pPr marL="0" indent="0">
              <a:buNone/>
            </a:pPr>
            <a:r>
              <a:rPr lang="en-US" altLang="zh-TW" sz="2000" dirty="0" err="1"/>
              <a:t>Supanya</a:t>
            </a:r>
            <a:r>
              <a:rPr lang="en-US" altLang="zh-TW" sz="2000" dirty="0"/>
              <a:t> </a:t>
            </a:r>
            <a:r>
              <a:rPr lang="en-US" altLang="zh-TW" sz="2000" dirty="0" err="1"/>
              <a:t>Aphiwongsophon</a:t>
            </a:r>
            <a:r>
              <a:rPr lang="en-US" altLang="zh-TW" sz="2000" dirty="0"/>
              <a:t>, </a:t>
            </a:r>
            <a:r>
              <a:rPr lang="en-US" altLang="zh-TW" sz="2000" dirty="0" err="1"/>
              <a:t>Prabhas</a:t>
            </a:r>
            <a:r>
              <a:rPr lang="en-US" altLang="zh-TW" sz="2000" dirty="0"/>
              <a:t> </a:t>
            </a:r>
            <a:r>
              <a:rPr lang="en-US" altLang="zh-TW" sz="2000" dirty="0" err="1"/>
              <a:t>Chongstitvatana</a:t>
            </a:r>
            <a:r>
              <a:rPr lang="en-US" altLang="zh-TW" sz="2000" dirty="0"/>
              <a:t>, "Detecting Fake News with Machine Learning Method", Electrical Engineering/Electronics Computer Telecommunications and Information Technology (ECTI-CON) 2018 15th International Conference on, pp. 528-531, 2018.</a:t>
            </a:r>
            <a:endParaRPr lang="zh-TW" altLang="en-US" sz="2000" dirty="0"/>
          </a:p>
          <a:p>
            <a:endParaRPr lang="zh-TW" altLang="en-US" dirty="0"/>
          </a:p>
        </p:txBody>
      </p:sp>
    </p:spTree>
    <p:extLst>
      <p:ext uri="{BB962C8B-B14F-4D97-AF65-F5344CB8AC3E}">
        <p14:creationId xmlns:p14="http://schemas.microsoft.com/office/powerpoint/2010/main" val="17362995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一般</a:t>
            </a:r>
            <a:endParaRPr lang="zh-TW" altLang="en-US" dirty="0"/>
          </a:p>
        </p:txBody>
      </p:sp>
      <p:sp>
        <p:nvSpPr>
          <p:cNvPr id="3" name="內容版面配置區 2"/>
          <p:cNvSpPr>
            <a:spLocks noGrp="1"/>
          </p:cNvSpPr>
          <p:nvPr>
            <p:ph idx="1"/>
          </p:nvPr>
        </p:nvSpPr>
        <p:spPr>
          <a:xfrm>
            <a:off x="628650" y="1825625"/>
            <a:ext cx="7886700" cy="1025730"/>
          </a:xfrm>
        </p:spPr>
        <p:txBody>
          <a:bodyPr/>
          <a:lstStyle/>
          <a:p>
            <a:pPr marL="0" indent="0">
              <a:buNone/>
            </a:pPr>
            <a:r>
              <a:rPr lang="en-US" altLang="zh-TW" b="1" dirty="0"/>
              <a:t>Fake news detection</a:t>
            </a:r>
          </a:p>
          <a:p>
            <a:pPr marL="0" indent="0">
              <a:buNone/>
            </a:pPr>
            <a:r>
              <a:rPr lang="en-US" altLang="zh-TW" sz="1800" dirty="0">
                <a:hlinkClick r:id="rId2"/>
              </a:rPr>
              <a:t>https://</a:t>
            </a:r>
            <a:r>
              <a:rPr lang="en-US" altLang="zh-TW" sz="1800" dirty="0" smtClean="0">
                <a:hlinkClick r:id="rId2"/>
              </a:rPr>
              <a:t>ithelp.ithome.com.tw/articles/10209604?sc=iThelpR</a:t>
            </a:r>
            <a:endParaRPr lang="en-US" altLang="zh-TW" sz="1800" dirty="0" smtClean="0"/>
          </a:p>
          <a:p>
            <a:pPr marL="0" indent="0">
              <a:buNone/>
            </a:pPr>
            <a:endParaRPr lang="zh-TW" altLang="en-US" sz="1800" dirty="0"/>
          </a:p>
        </p:txBody>
      </p:sp>
      <p:sp>
        <p:nvSpPr>
          <p:cNvPr id="4" name="矩形 3"/>
          <p:cNvSpPr/>
          <p:nvPr/>
        </p:nvSpPr>
        <p:spPr>
          <a:xfrm>
            <a:off x="830826" y="2986291"/>
            <a:ext cx="5265174" cy="369332"/>
          </a:xfrm>
          <a:prstGeom prst="rect">
            <a:avLst/>
          </a:prstGeom>
        </p:spPr>
        <p:txBody>
          <a:bodyPr wrap="square">
            <a:spAutoFit/>
          </a:bodyPr>
          <a:lstStyle/>
          <a:p>
            <a:r>
              <a:rPr lang="en-US" altLang="zh-TW" dirty="0"/>
              <a:t>https://github.com/matdekoning/FakeNewsClassifier</a:t>
            </a:r>
            <a:endParaRPr lang="zh-TW" altLang="en-US" dirty="0"/>
          </a:p>
        </p:txBody>
      </p:sp>
      <p:sp>
        <p:nvSpPr>
          <p:cNvPr id="5" name="矩形 4"/>
          <p:cNvSpPr/>
          <p:nvPr/>
        </p:nvSpPr>
        <p:spPr>
          <a:xfrm>
            <a:off x="683957" y="3675258"/>
            <a:ext cx="7831393" cy="646331"/>
          </a:xfrm>
          <a:prstGeom prst="rect">
            <a:avLst/>
          </a:prstGeom>
        </p:spPr>
        <p:txBody>
          <a:bodyPr wrap="square">
            <a:spAutoFit/>
          </a:bodyPr>
          <a:lstStyle/>
          <a:p>
            <a:r>
              <a:rPr lang="en-US" altLang="zh-TW" dirty="0"/>
              <a:t>https://towardsdatascience.com/how-to-build-a-recurrent-neural-network-to-detect-fake-news-35953c19cf0b</a:t>
            </a:r>
            <a:endParaRPr lang="zh-TW" altLang="en-US" dirty="0"/>
          </a:p>
        </p:txBody>
      </p:sp>
      <p:sp>
        <p:nvSpPr>
          <p:cNvPr id="6" name="矩形 5"/>
          <p:cNvSpPr/>
          <p:nvPr/>
        </p:nvSpPr>
        <p:spPr>
          <a:xfrm>
            <a:off x="572729" y="5047621"/>
            <a:ext cx="7998542" cy="1200329"/>
          </a:xfrm>
          <a:prstGeom prst="rect">
            <a:avLst/>
          </a:prstGeom>
        </p:spPr>
        <p:txBody>
          <a:bodyPr wrap="square">
            <a:spAutoFit/>
          </a:bodyPr>
          <a:lstStyle/>
          <a:p>
            <a:r>
              <a:rPr lang="en-US" altLang="zh-TW" dirty="0"/>
              <a:t>Fake News Detection using Python with Machine Learning | Python Tutorial</a:t>
            </a:r>
          </a:p>
          <a:p>
            <a:r>
              <a:rPr lang="zh-TW" altLang="en-US" dirty="0"/>
              <a:t>觀看次數：</a:t>
            </a:r>
            <a:r>
              <a:rPr lang="en-US" altLang="zh-TW" dirty="0"/>
              <a:t>819</a:t>
            </a:r>
            <a:r>
              <a:rPr lang="zh-TW" altLang="en-US" dirty="0"/>
              <a:t>次</a:t>
            </a:r>
            <a:r>
              <a:rPr lang="en-US" altLang="zh-TW" dirty="0"/>
              <a:t>•2020</a:t>
            </a:r>
            <a:r>
              <a:rPr lang="zh-TW" altLang="en-US" dirty="0"/>
              <a:t>年</a:t>
            </a:r>
            <a:r>
              <a:rPr lang="en-US" altLang="zh-TW" dirty="0"/>
              <a:t>6</a:t>
            </a:r>
            <a:r>
              <a:rPr lang="zh-TW" altLang="en-US" dirty="0"/>
              <a:t>月</a:t>
            </a:r>
            <a:r>
              <a:rPr lang="en-US" altLang="zh-TW" dirty="0"/>
              <a:t>11</a:t>
            </a:r>
            <a:r>
              <a:rPr lang="zh-TW" altLang="en-US" dirty="0"/>
              <a:t>日</a:t>
            </a:r>
          </a:p>
          <a:p>
            <a:r>
              <a:rPr lang="en-US" altLang="zh-TW" dirty="0">
                <a:hlinkClick r:id="rId3"/>
              </a:rPr>
              <a:t>https://</a:t>
            </a:r>
            <a:r>
              <a:rPr lang="en-US" altLang="zh-TW" dirty="0" smtClean="0">
                <a:hlinkClick r:id="rId3"/>
              </a:rPr>
              <a:t>github.com/satssehgal/FakeNewsDetector</a:t>
            </a:r>
            <a:endParaRPr lang="en-US" altLang="zh-TW" dirty="0" smtClean="0"/>
          </a:p>
          <a:p>
            <a:r>
              <a:rPr lang="en-US" altLang="zh-TW" dirty="0">
                <a:hlinkClick r:id="rId4"/>
              </a:rPr>
              <a:t>https://www.youtube.com/watch?v=z_mNVoBcMjM</a:t>
            </a:r>
            <a:endParaRPr lang="zh-TW" altLang="en-US" dirty="0"/>
          </a:p>
        </p:txBody>
      </p:sp>
    </p:spTree>
    <p:extLst>
      <p:ext uri="{BB962C8B-B14F-4D97-AF65-F5344CB8AC3E}">
        <p14:creationId xmlns:p14="http://schemas.microsoft.com/office/powerpoint/2010/main" val="33971916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1"/>
          <p:cNvSpPr txBox="1">
            <a:spLocks/>
          </p:cNvSpPr>
          <p:nvPr/>
        </p:nvSpPr>
        <p:spPr>
          <a:xfrm>
            <a:off x="0" y="355593"/>
            <a:ext cx="9144000" cy="807892"/>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Text classification  </a:t>
            </a:r>
            <a:r>
              <a:rPr lang="zh-TW" altLang="en-US" b="1" dirty="0" smtClean="0">
                <a:solidFill>
                  <a:schemeClr val="bg1"/>
                </a:solidFill>
                <a:effectLst>
                  <a:outerShdw blurRad="38100" dist="38100" dir="2700000" algn="tl">
                    <a:srgbClr val="000000">
                      <a:alpha val="43137"/>
                    </a:srgbClr>
                  </a:outerShdw>
                </a:effectLst>
              </a:rPr>
              <a:t>文本摘要</a:t>
            </a:r>
            <a:endParaRPr lang="en-US" altLang="zh-TW" b="1" dirty="0" smtClean="0">
              <a:solidFill>
                <a:schemeClr val="bg1"/>
              </a:solidFill>
              <a:effectLst>
                <a:outerShdw blurRad="38100" dist="38100" dir="2700000" algn="tl">
                  <a:srgbClr val="000000">
                    <a:alpha val="43137"/>
                  </a:srgbClr>
                </a:outerShdw>
              </a:effectLst>
            </a:endParaRPr>
          </a:p>
        </p:txBody>
      </p:sp>
      <p:sp>
        <p:nvSpPr>
          <p:cNvPr id="4" name="矩形 3"/>
          <p:cNvSpPr/>
          <p:nvPr/>
        </p:nvSpPr>
        <p:spPr>
          <a:xfrm>
            <a:off x="191727" y="1163485"/>
            <a:ext cx="5619135" cy="369332"/>
          </a:xfrm>
          <a:prstGeom prst="rect">
            <a:avLst/>
          </a:prstGeom>
        </p:spPr>
        <p:txBody>
          <a:bodyPr wrap="square">
            <a:spAutoFit/>
          </a:bodyPr>
          <a:lstStyle/>
          <a:p>
            <a:r>
              <a:rPr lang="en-US" altLang="zh-TW" dirty="0"/>
              <a:t>https://paperswithcode.com/task/text-summarization</a:t>
            </a:r>
            <a:endParaRPr lang="zh-TW" altLang="en-US" dirty="0"/>
          </a:p>
        </p:txBody>
      </p:sp>
      <p:pic>
        <p:nvPicPr>
          <p:cNvPr id="6" name="圖片 5"/>
          <p:cNvPicPr>
            <a:picLocks noChangeAspect="1"/>
          </p:cNvPicPr>
          <p:nvPr/>
        </p:nvPicPr>
        <p:blipFill>
          <a:blip r:embed="rId2"/>
          <a:stretch>
            <a:fillRect/>
          </a:stretch>
        </p:blipFill>
        <p:spPr>
          <a:xfrm>
            <a:off x="631375" y="1632910"/>
            <a:ext cx="5929609" cy="5082522"/>
          </a:xfrm>
          <a:prstGeom prst="rect">
            <a:avLst/>
          </a:prstGeom>
        </p:spPr>
      </p:pic>
      <p:sp>
        <p:nvSpPr>
          <p:cNvPr id="7" name="矩形 6"/>
          <p:cNvSpPr/>
          <p:nvPr/>
        </p:nvSpPr>
        <p:spPr>
          <a:xfrm>
            <a:off x="4213122" y="1768648"/>
            <a:ext cx="4274984" cy="646331"/>
          </a:xfrm>
          <a:prstGeom prst="rect">
            <a:avLst/>
          </a:prstGeom>
        </p:spPr>
        <p:txBody>
          <a:bodyPr wrap="square">
            <a:spAutoFit/>
          </a:bodyPr>
          <a:lstStyle/>
          <a:p>
            <a:r>
              <a:rPr lang="en-US" altLang="zh-TW" dirty="0"/>
              <a:t>https://paperswithcode.com/sota/text-summarization-on-arxiv</a:t>
            </a:r>
            <a:endParaRPr lang="zh-TW" altLang="en-US" dirty="0"/>
          </a:p>
        </p:txBody>
      </p:sp>
    </p:spTree>
    <p:extLst>
      <p:ext uri="{BB962C8B-B14F-4D97-AF65-F5344CB8AC3E}">
        <p14:creationId xmlns:p14="http://schemas.microsoft.com/office/powerpoint/2010/main" val="4223857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600" dirty="0" smtClean="0"/>
              <a:t>Sequence Data</a:t>
            </a:r>
          </a:p>
          <a:p>
            <a:pPr algn="ctr"/>
            <a:r>
              <a:rPr lang="zh-TW" altLang="en-US" sz="6600" dirty="0" smtClean="0"/>
              <a:t>的分析</a:t>
            </a:r>
            <a:r>
              <a:rPr lang="en-US" altLang="zh-TW" sz="6600" dirty="0" smtClean="0"/>
              <a:t>(1)</a:t>
            </a:r>
          </a:p>
          <a:p>
            <a:pPr algn="ctr"/>
            <a:r>
              <a:rPr lang="en-US" altLang="zh-TW" sz="6600" dirty="0"/>
              <a:t>Time Series</a:t>
            </a:r>
            <a:endParaRPr lang="zh-TW" altLang="en-US" sz="6600" dirty="0"/>
          </a:p>
        </p:txBody>
      </p:sp>
    </p:spTree>
    <p:extLst>
      <p:ext uri="{BB962C8B-B14F-4D97-AF65-F5344CB8AC3E}">
        <p14:creationId xmlns:p14="http://schemas.microsoft.com/office/powerpoint/2010/main" val="347786408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983064" y="1136964"/>
            <a:ext cx="1697068" cy="584775"/>
          </a:xfrm>
          <a:prstGeom prst="rect">
            <a:avLst/>
          </a:prstGeom>
        </p:spPr>
        <p:txBody>
          <a:bodyPr wrap="none">
            <a:spAutoFit/>
          </a:bodyPr>
          <a:lstStyle/>
          <a:p>
            <a:r>
              <a:rPr lang="en-US" altLang="zh-TW" sz="3200" dirty="0" smtClean="0"/>
              <a:t>ROMEO: </a:t>
            </a:r>
            <a:endParaRPr lang="zh-TW" altLang="en-US" sz="3200" dirty="0"/>
          </a:p>
        </p:txBody>
      </p:sp>
      <p:sp>
        <p:nvSpPr>
          <p:cNvPr id="3" name="向下箭號 2"/>
          <p:cNvSpPr/>
          <p:nvPr/>
        </p:nvSpPr>
        <p:spPr>
          <a:xfrm>
            <a:off x="4587497" y="1858296"/>
            <a:ext cx="1034472" cy="69304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3003035" y="1145471"/>
            <a:ext cx="1980029" cy="523220"/>
          </a:xfrm>
          <a:prstGeom prst="rect">
            <a:avLst/>
          </a:prstGeom>
        </p:spPr>
        <p:txBody>
          <a:bodyPr wrap="none">
            <a:spAutoFit/>
          </a:bodyPr>
          <a:lstStyle/>
          <a:p>
            <a:r>
              <a:rPr lang="zh-TW" altLang="en-US" sz="2800" b="1" dirty="0" smtClean="0">
                <a:effectLst>
                  <a:outerShdw blurRad="38100" dist="38100" dir="2700000" algn="tl">
                    <a:srgbClr val="000000">
                      <a:alpha val="43137"/>
                    </a:srgbClr>
                  </a:outerShdw>
                </a:effectLst>
              </a:rPr>
              <a:t>一開始輸入</a:t>
            </a:r>
            <a:endParaRPr lang="en-US" altLang="zh-TW" sz="2800" b="1" dirty="0">
              <a:effectLst>
                <a:outerShdw blurRad="38100" dist="38100" dir="2700000" algn="tl">
                  <a:srgbClr val="000000">
                    <a:alpha val="43137"/>
                  </a:srgbClr>
                </a:outerShdw>
              </a:effectLst>
            </a:endParaRPr>
          </a:p>
        </p:txBody>
      </p:sp>
      <p:pic>
        <p:nvPicPr>
          <p:cNvPr id="11" name="圖片 10"/>
          <p:cNvPicPr>
            <a:picLocks noChangeAspect="1"/>
          </p:cNvPicPr>
          <p:nvPr/>
        </p:nvPicPr>
        <p:blipFill>
          <a:blip r:embed="rId2"/>
          <a:stretch>
            <a:fillRect/>
          </a:stretch>
        </p:blipFill>
        <p:spPr>
          <a:xfrm>
            <a:off x="3467763" y="2610151"/>
            <a:ext cx="3503435" cy="1970682"/>
          </a:xfrm>
          <a:prstGeom prst="rect">
            <a:avLst/>
          </a:prstGeom>
        </p:spPr>
      </p:pic>
      <p:sp>
        <p:nvSpPr>
          <p:cNvPr id="12" name="矩形 11"/>
          <p:cNvSpPr/>
          <p:nvPr/>
        </p:nvSpPr>
        <p:spPr>
          <a:xfrm>
            <a:off x="2179411" y="2610417"/>
            <a:ext cx="1160895" cy="646331"/>
          </a:xfrm>
          <a:prstGeom prst="rect">
            <a:avLst/>
          </a:prstGeom>
        </p:spPr>
        <p:txBody>
          <a:bodyPr wrap="none">
            <a:spAutoFit/>
          </a:bodyPr>
          <a:lstStyle/>
          <a:p>
            <a:r>
              <a:rPr lang="zh-TW" altLang="en-US" dirty="0" smtClean="0"/>
              <a:t>莎士比亞 </a:t>
            </a:r>
            <a:endParaRPr lang="en-US" altLang="zh-TW" dirty="0" smtClean="0"/>
          </a:p>
          <a:p>
            <a:r>
              <a:rPr lang="zh-TW" altLang="en-US" dirty="0" smtClean="0"/>
              <a:t>機器人</a:t>
            </a:r>
            <a:endParaRPr lang="zh-TW" altLang="en-US" dirty="0"/>
          </a:p>
        </p:txBody>
      </p:sp>
      <p:sp>
        <p:nvSpPr>
          <p:cNvPr id="13" name="矩形 12"/>
          <p:cNvSpPr/>
          <p:nvPr/>
        </p:nvSpPr>
        <p:spPr>
          <a:xfrm>
            <a:off x="974135" y="2610417"/>
            <a:ext cx="877163" cy="646331"/>
          </a:xfrm>
          <a:prstGeom prst="rect">
            <a:avLst/>
          </a:prstGeom>
        </p:spPr>
        <p:txBody>
          <a:bodyPr wrap="none">
            <a:spAutoFit/>
          </a:bodyPr>
          <a:lstStyle/>
          <a:p>
            <a:r>
              <a:rPr lang="zh-TW" altLang="en-US" dirty="0" smtClean="0"/>
              <a:t>作文 </a:t>
            </a:r>
            <a:endParaRPr lang="en-US" altLang="zh-TW" dirty="0" smtClean="0"/>
          </a:p>
          <a:p>
            <a:r>
              <a:rPr lang="zh-TW" altLang="en-US" dirty="0" smtClean="0"/>
              <a:t>機器人</a:t>
            </a:r>
            <a:endParaRPr lang="zh-TW" altLang="en-US" dirty="0"/>
          </a:p>
        </p:txBody>
      </p:sp>
      <p:sp>
        <p:nvSpPr>
          <p:cNvPr id="9" name="標題 1"/>
          <p:cNvSpPr txBox="1">
            <a:spLocks/>
          </p:cNvSpPr>
          <p:nvPr/>
        </p:nvSpPr>
        <p:spPr>
          <a:xfrm>
            <a:off x="0" y="42794"/>
            <a:ext cx="9144000" cy="807892"/>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Text Generation  </a:t>
            </a:r>
            <a:r>
              <a:rPr lang="zh-TW" altLang="en-US" b="1" dirty="0" smtClean="0">
                <a:solidFill>
                  <a:schemeClr val="bg1"/>
                </a:solidFill>
                <a:effectLst>
                  <a:outerShdw blurRad="38100" dist="38100" dir="2700000" algn="tl">
                    <a:srgbClr val="000000">
                      <a:alpha val="43137"/>
                    </a:srgbClr>
                  </a:outerShdw>
                </a:effectLst>
              </a:rPr>
              <a:t>文本生</a:t>
            </a:r>
            <a:r>
              <a:rPr lang="zh-TW" altLang="en-US" b="1" dirty="0">
                <a:solidFill>
                  <a:schemeClr val="bg1"/>
                </a:solidFill>
                <a:effectLst>
                  <a:outerShdw blurRad="38100" dist="38100" dir="2700000" algn="tl">
                    <a:srgbClr val="000000">
                      <a:alpha val="43137"/>
                    </a:srgbClr>
                  </a:outerShdw>
                </a:effectLst>
              </a:rPr>
              <a:t>成</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205400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983064" y="1136964"/>
            <a:ext cx="1697068" cy="584775"/>
          </a:xfrm>
          <a:prstGeom prst="rect">
            <a:avLst/>
          </a:prstGeom>
        </p:spPr>
        <p:txBody>
          <a:bodyPr wrap="none">
            <a:spAutoFit/>
          </a:bodyPr>
          <a:lstStyle/>
          <a:p>
            <a:r>
              <a:rPr lang="en-US" altLang="zh-TW" sz="3200" dirty="0" smtClean="0"/>
              <a:t>ROMEO: </a:t>
            </a:r>
            <a:endParaRPr lang="zh-TW" altLang="en-US" sz="3200" dirty="0"/>
          </a:p>
        </p:txBody>
      </p:sp>
      <p:sp>
        <p:nvSpPr>
          <p:cNvPr id="3" name="向下箭號 2"/>
          <p:cNvSpPr/>
          <p:nvPr/>
        </p:nvSpPr>
        <p:spPr>
          <a:xfrm>
            <a:off x="4587497" y="1858296"/>
            <a:ext cx="1034472" cy="69304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3003035" y="1145471"/>
            <a:ext cx="1980029" cy="523220"/>
          </a:xfrm>
          <a:prstGeom prst="rect">
            <a:avLst/>
          </a:prstGeom>
        </p:spPr>
        <p:txBody>
          <a:bodyPr wrap="none">
            <a:spAutoFit/>
          </a:bodyPr>
          <a:lstStyle/>
          <a:p>
            <a:r>
              <a:rPr lang="zh-TW" altLang="en-US" sz="2800" b="1" dirty="0" smtClean="0">
                <a:effectLst>
                  <a:outerShdw blurRad="38100" dist="38100" dir="2700000" algn="tl">
                    <a:srgbClr val="000000">
                      <a:alpha val="43137"/>
                    </a:srgbClr>
                  </a:outerShdw>
                </a:effectLst>
              </a:rPr>
              <a:t>一開始輸入</a:t>
            </a:r>
            <a:endParaRPr lang="en-US" altLang="zh-TW" sz="2800" b="1" dirty="0">
              <a:effectLst>
                <a:outerShdw blurRad="38100" dist="38100" dir="2700000" algn="tl">
                  <a:srgbClr val="000000">
                    <a:alpha val="43137"/>
                  </a:srgbClr>
                </a:outerShdw>
              </a:effectLst>
            </a:endParaRPr>
          </a:p>
        </p:txBody>
      </p:sp>
      <p:sp>
        <p:nvSpPr>
          <p:cNvPr id="10" name="矩形 9"/>
          <p:cNvSpPr/>
          <p:nvPr/>
        </p:nvSpPr>
        <p:spPr>
          <a:xfrm>
            <a:off x="3003035" y="4549676"/>
            <a:ext cx="4572000" cy="2308324"/>
          </a:xfrm>
          <a:prstGeom prst="rect">
            <a:avLst/>
          </a:prstGeom>
        </p:spPr>
        <p:txBody>
          <a:bodyPr>
            <a:spAutoFit/>
          </a:bodyPr>
          <a:lstStyle/>
          <a:p>
            <a:r>
              <a:rPr lang="en-US" altLang="zh-TW" dirty="0" smtClean="0"/>
              <a:t>ROMEO: get thee boy:</a:t>
            </a:r>
          </a:p>
          <a:p>
            <a:r>
              <a:rPr lang="en-US" altLang="zh-TW" dirty="0" smtClean="0"/>
              <a:t>I </a:t>
            </a:r>
            <a:r>
              <a:rPr lang="en-US" altLang="zh-TW" dirty="0" err="1" smtClean="0"/>
              <a:t>prithee</a:t>
            </a:r>
            <a:r>
              <a:rPr lang="en-US" altLang="zh-TW" dirty="0" smtClean="0"/>
              <a:t>, gamest the </a:t>
            </a:r>
            <a:r>
              <a:rPr lang="en-US" altLang="zh-TW" dirty="0" err="1" smtClean="0"/>
              <a:t>roguerer'd</a:t>
            </a:r>
            <a:r>
              <a:rPr lang="en-US" altLang="zh-TW" dirty="0" smtClean="0"/>
              <a:t> </a:t>
            </a:r>
            <a:r>
              <a:rPr lang="en-US" altLang="zh-TW" dirty="0" err="1" smtClean="0"/>
              <a:t>widventio</a:t>
            </a:r>
            <a:r>
              <a:rPr lang="en-US" altLang="zh-TW" dirty="0" smtClean="0"/>
              <a:t>.</a:t>
            </a:r>
          </a:p>
          <a:p>
            <a:endParaRPr lang="en-US" altLang="zh-TW" dirty="0" smtClean="0"/>
          </a:p>
          <a:p>
            <a:r>
              <a:rPr lang="en-US" altLang="zh-TW" dirty="0" err="1" smtClean="0"/>
              <a:t>PodP</a:t>
            </a:r>
            <a:r>
              <a:rPr lang="en-US" altLang="zh-TW" dirty="0" smtClean="0"/>
              <a:t>:</a:t>
            </a:r>
          </a:p>
          <a:p>
            <a:r>
              <a:rPr lang="en-US" altLang="zh-TW" dirty="0" smtClean="0"/>
              <a:t>Alack, God he were, good met let biting jest.</a:t>
            </a:r>
          </a:p>
          <a:p>
            <a:endParaRPr lang="en-US" altLang="zh-TW" dirty="0" smtClean="0"/>
          </a:p>
          <a:p>
            <a:r>
              <a:rPr lang="en-US" altLang="zh-TW" dirty="0" smtClean="0"/>
              <a:t>DUKE OF YORK:</a:t>
            </a:r>
          </a:p>
          <a:p>
            <a:r>
              <a:rPr lang="en-US" altLang="zh-TW" dirty="0" smtClean="0"/>
              <a:t>How! </a:t>
            </a:r>
            <a:r>
              <a:rPr lang="en-US" altLang="zh-TW" dirty="0" err="1" smtClean="0"/>
              <a:t>unseeath</a:t>
            </a:r>
            <a:r>
              <a:rPr lang="en-US" altLang="zh-TW" dirty="0" smtClean="0"/>
              <a:t> for George.</a:t>
            </a:r>
            <a:endParaRPr lang="en-US" altLang="zh-TW" dirty="0"/>
          </a:p>
        </p:txBody>
      </p:sp>
      <p:pic>
        <p:nvPicPr>
          <p:cNvPr id="11" name="圖片 10"/>
          <p:cNvPicPr>
            <a:picLocks noChangeAspect="1"/>
          </p:cNvPicPr>
          <p:nvPr/>
        </p:nvPicPr>
        <p:blipFill>
          <a:blip r:embed="rId2"/>
          <a:stretch>
            <a:fillRect/>
          </a:stretch>
        </p:blipFill>
        <p:spPr>
          <a:xfrm>
            <a:off x="3467763" y="2610151"/>
            <a:ext cx="3503435" cy="1970682"/>
          </a:xfrm>
          <a:prstGeom prst="rect">
            <a:avLst/>
          </a:prstGeom>
        </p:spPr>
      </p:pic>
      <p:sp>
        <p:nvSpPr>
          <p:cNvPr id="12" name="矩形 11"/>
          <p:cNvSpPr/>
          <p:nvPr/>
        </p:nvSpPr>
        <p:spPr>
          <a:xfrm>
            <a:off x="2179411" y="2610417"/>
            <a:ext cx="1160895" cy="646331"/>
          </a:xfrm>
          <a:prstGeom prst="rect">
            <a:avLst/>
          </a:prstGeom>
        </p:spPr>
        <p:txBody>
          <a:bodyPr wrap="none">
            <a:spAutoFit/>
          </a:bodyPr>
          <a:lstStyle/>
          <a:p>
            <a:r>
              <a:rPr lang="zh-TW" altLang="en-US" dirty="0" smtClean="0"/>
              <a:t>莎士比亞 </a:t>
            </a:r>
            <a:endParaRPr lang="en-US" altLang="zh-TW" dirty="0" smtClean="0"/>
          </a:p>
          <a:p>
            <a:r>
              <a:rPr lang="zh-TW" altLang="en-US" dirty="0" smtClean="0"/>
              <a:t>機器人</a:t>
            </a:r>
            <a:endParaRPr lang="zh-TW" altLang="en-US" dirty="0"/>
          </a:p>
        </p:txBody>
      </p:sp>
      <p:sp>
        <p:nvSpPr>
          <p:cNvPr id="13" name="矩形 12"/>
          <p:cNvSpPr/>
          <p:nvPr/>
        </p:nvSpPr>
        <p:spPr>
          <a:xfrm>
            <a:off x="974135" y="2610417"/>
            <a:ext cx="877163" cy="646331"/>
          </a:xfrm>
          <a:prstGeom prst="rect">
            <a:avLst/>
          </a:prstGeom>
        </p:spPr>
        <p:txBody>
          <a:bodyPr wrap="none">
            <a:spAutoFit/>
          </a:bodyPr>
          <a:lstStyle/>
          <a:p>
            <a:r>
              <a:rPr lang="zh-TW" altLang="en-US" dirty="0" smtClean="0"/>
              <a:t>作文 </a:t>
            </a:r>
            <a:endParaRPr lang="en-US" altLang="zh-TW" dirty="0" smtClean="0"/>
          </a:p>
          <a:p>
            <a:r>
              <a:rPr lang="zh-TW" altLang="en-US" dirty="0" smtClean="0"/>
              <a:t>機器人</a:t>
            </a:r>
            <a:endParaRPr lang="zh-TW" altLang="en-US" dirty="0"/>
          </a:p>
        </p:txBody>
      </p:sp>
      <p:sp>
        <p:nvSpPr>
          <p:cNvPr id="9" name="標題 1"/>
          <p:cNvSpPr txBox="1">
            <a:spLocks/>
          </p:cNvSpPr>
          <p:nvPr/>
        </p:nvSpPr>
        <p:spPr>
          <a:xfrm>
            <a:off x="0" y="42794"/>
            <a:ext cx="9144000" cy="807892"/>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Text Generation  </a:t>
            </a:r>
            <a:r>
              <a:rPr lang="zh-TW" altLang="en-US" b="1" dirty="0" smtClean="0">
                <a:solidFill>
                  <a:schemeClr val="bg1"/>
                </a:solidFill>
                <a:effectLst>
                  <a:outerShdw blurRad="38100" dist="38100" dir="2700000" algn="tl">
                    <a:srgbClr val="000000">
                      <a:alpha val="43137"/>
                    </a:srgbClr>
                  </a:outerShdw>
                </a:effectLst>
              </a:rPr>
              <a:t>文本生</a:t>
            </a:r>
            <a:r>
              <a:rPr lang="zh-TW" altLang="en-US" b="1" dirty="0">
                <a:solidFill>
                  <a:schemeClr val="bg1"/>
                </a:solidFill>
                <a:effectLst>
                  <a:outerShdw blurRad="38100" dist="38100" dir="2700000" algn="tl">
                    <a:srgbClr val="000000">
                      <a:alpha val="43137"/>
                    </a:srgbClr>
                  </a:outerShdw>
                </a:effectLst>
              </a:rPr>
              <a:t>成</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728059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7980" y="93361"/>
            <a:ext cx="6503703" cy="1107996"/>
          </a:xfrm>
          <a:prstGeom prst="rect">
            <a:avLst/>
          </a:prstGeom>
        </p:spPr>
        <p:txBody>
          <a:bodyPr wrap="none">
            <a:spAutoFit/>
          </a:bodyPr>
          <a:lstStyle/>
          <a:p>
            <a:r>
              <a:rPr lang="zh-TW" altLang="en-US" sz="6600" dirty="0" smtClean="0">
                <a:latin typeface="Adobe 繁黑體 Std B" panose="020B0700000000000000" pitchFamily="34" charset="-120"/>
                <a:ea typeface="Adobe 繁黑體 Std B" panose="020B0700000000000000" pitchFamily="34" charset="-120"/>
              </a:rPr>
              <a:t>微軟小冰</a:t>
            </a:r>
            <a:r>
              <a:rPr lang="en-US" altLang="zh-TW" sz="6600" dirty="0" smtClean="0"/>
              <a:t>|</a:t>
            </a:r>
            <a:r>
              <a:rPr lang="zh-TW" altLang="en-US" sz="6600" b="1" dirty="0" smtClean="0">
                <a:effectLst>
                  <a:outerShdw blurRad="38100" dist="38100" dir="2700000" algn="tl">
                    <a:srgbClr val="000000">
                      <a:alpha val="43137"/>
                    </a:srgbClr>
                  </a:outerShdw>
                </a:effectLst>
              </a:rPr>
              <a:t>創世紀</a:t>
            </a:r>
            <a:endParaRPr lang="zh-TW" altLang="en-US" sz="6600" b="1" dirty="0">
              <a:effectLst>
                <a:outerShdw blurRad="38100" dist="38100" dir="2700000" algn="tl">
                  <a:srgbClr val="000000">
                    <a:alpha val="43137"/>
                  </a:srgbClr>
                </a:outerShdw>
              </a:effectLst>
            </a:endParaRPr>
          </a:p>
        </p:txBody>
      </p:sp>
      <p:sp>
        <p:nvSpPr>
          <p:cNvPr id="3" name="矩形 2"/>
          <p:cNvSpPr/>
          <p:nvPr/>
        </p:nvSpPr>
        <p:spPr>
          <a:xfrm>
            <a:off x="5484024" y="1016691"/>
            <a:ext cx="3659976" cy="369332"/>
          </a:xfrm>
          <a:prstGeom prst="rect">
            <a:avLst/>
          </a:prstGeom>
        </p:spPr>
        <p:txBody>
          <a:bodyPr wrap="none">
            <a:spAutoFit/>
          </a:bodyPr>
          <a:lstStyle/>
          <a:p>
            <a:r>
              <a:rPr lang="zh-TW" altLang="en-US" b="1" dirty="0" smtClean="0">
                <a:effectLst>
                  <a:outerShdw blurRad="38100" dist="38100" dir="2700000" algn="tl">
                    <a:srgbClr val="000000">
                      <a:alpha val="43137"/>
                    </a:srgbClr>
                  </a:outerShdw>
                </a:effectLst>
              </a:rPr>
              <a:t>社交聊天機器機器人</a:t>
            </a:r>
            <a:r>
              <a:rPr lang="en-US" altLang="zh-TW" b="1" dirty="0" smtClean="0">
                <a:effectLst>
                  <a:outerShdw blurRad="38100" dist="38100" dir="2700000" algn="tl">
                    <a:srgbClr val="000000">
                      <a:alpha val="43137"/>
                    </a:srgbClr>
                  </a:outerShdw>
                </a:effectLst>
              </a:rPr>
              <a:t>|</a:t>
            </a:r>
            <a:r>
              <a:rPr lang="zh-TW" altLang="en-US" b="1" dirty="0" smtClean="0">
                <a:effectLst>
                  <a:outerShdw blurRad="38100" dist="38100" dir="2700000" algn="tl">
                    <a:srgbClr val="000000">
                      <a:alpha val="43137"/>
                    </a:srgbClr>
                  </a:outerShdw>
                </a:effectLst>
              </a:rPr>
              <a:t> 小冰 </a:t>
            </a:r>
            <a:r>
              <a:rPr lang="en-US" altLang="zh-TW" b="1" dirty="0" err="1" smtClean="0">
                <a:effectLst>
                  <a:outerShdw blurRad="38100" dist="38100" dir="2700000" algn="tl">
                    <a:srgbClr val="000000">
                      <a:alpha val="43137"/>
                    </a:srgbClr>
                  </a:outerShdw>
                </a:effectLst>
              </a:rPr>
              <a:t>Xiaoice</a:t>
            </a:r>
            <a:r>
              <a:rPr lang="en-US" altLang="zh-TW" b="1" dirty="0" smtClean="0">
                <a:effectLst>
                  <a:outerShdw blurRad="38100" dist="38100" dir="2700000" algn="tl">
                    <a:srgbClr val="000000">
                      <a:alpha val="43137"/>
                    </a:srgbClr>
                  </a:outerShdw>
                </a:effectLst>
              </a:rPr>
              <a:t> </a:t>
            </a:r>
            <a:endParaRPr lang="zh-TW" altLang="en-US" b="1" dirty="0">
              <a:effectLst>
                <a:outerShdw blurRad="38100" dist="38100" dir="2700000" algn="tl">
                  <a:srgbClr val="000000">
                    <a:alpha val="43137"/>
                  </a:srgbClr>
                </a:outerShdw>
              </a:effectLst>
            </a:endParaRPr>
          </a:p>
        </p:txBody>
      </p:sp>
      <p:sp>
        <p:nvSpPr>
          <p:cNvPr id="4" name="矩形 3"/>
          <p:cNvSpPr/>
          <p:nvPr/>
        </p:nvSpPr>
        <p:spPr>
          <a:xfrm>
            <a:off x="203204" y="1791335"/>
            <a:ext cx="7920758" cy="523220"/>
          </a:xfrm>
          <a:prstGeom prst="rect">
            <a:avLst/>
          </a:prstGeom>
        </p:spPr>
        <p:txBody>
          <a:bodyPr wrap="none">
            <a:spAutoFit/>
          </a:bodyPr>
          <a:lstStyle/>
          <a:p>
            <a:r>
              <a:rPr lang="zh-TW" altLang="en-US" sz="2800" b="1" dirty="0" smtClean="0">
                <a:effectLst>
                  <a:outerShdw blurRad="38100" dist="38100" dir="2700000" algn="tl">
                    <a:srgbClr val="000000">
                      <a:alpha val="43137"/>
                    </a:srgbClr>
                  </a:outerShdw>
                </a:effectLst>
              </a:rPr>
              <a:t>人工智慧詩集</a:t>
            </a:r>
            <a:r>
              <a:rPr lang="en-US" altLang="zh-TW" sz="2800" b="1" dirty="0" smtClean="0">
                <a:effectLst>
                  <a:outerShdw blurRad="38100" dist="38100" dir="2700000" algn="tl">
                    <a:srgbClr val="000000">
                      <a:alpha val="43137"/>
                    </a:srgbClr>
                  </a:outerShdw>
                </a:effectLst>
              </a:rPr>
              <a:t>《</a:t>
            </a:r>
            <a:r>
              <a:rPr lang="zh-TW" altLang="en-US" sz="2800" b="1" dirty="0" smtClean="0">
                <a:effectLst>
                  <a:outerShdw blurRad="38100" dist="38100" dir="2700000" algn="tl">
                    <a:srgbClr val="000000">
                      <a:alpha val="43137"/>
                    </a:srgbClr>
                  </a:outerShdw>
                </a:effectLst>
              </a:rPr>
              <a:t>陽光失了玻璃窗</a:t>
            </a:r>
            <a:r>
              <a:rPr lang="en-US" altLang="zh-TW" sz="2800" b="1" dirty="0" smtClean="0">
                <a:effectLst>
                  <a:outerShdw blurRad="38100" dist="38100" dir="2700000" algn="tl">
                    <a:srgbClr val="000000">
                      <a:alpha val="43137"/>
                    </a:srgbClr>
                  </a:outerShdw>
                </a:effectLst>
              </a:rPr>
              <a:t>》2017</a:t>
            </a:r>
            <a:r>
              <a:rPr lang="zh-TW" altLang="en-US" sz="2800" b="1" dirty="0" smtClean="0">
                <a:effectLst>
                  <a:outerShdw blurRad="38100" dist="38100" dir="2700000" algn="tl">
                    <a:srgbClr val="000000">
                      <a:alpha val="43137"/>
                    </a:srgbClr>
                  </a:outerShdw>
                </a:effectLst>
              </a:rPr>
              <a:t>年</a:t>
            </a:r>
            <a:r>
              <a:rPr lang="en-US" altLang="zh-TW" sz="2800" b="1" dirty="0" smtClean="0">
                <a:effectLst>
                  <a:outerShdw blurRad="38100" dist="38100" dir="2700000" algn="tl">
                    <a:srgbClr val="000000">
                      <a:alpha val="43137"/>
                    </a:srgbClr>
                  </a:outerShdw>
                </a:effectLst>
              </a:rPr>
              <a:t>5</a:t>
            </a:r>
            <a:r>
              <a:rPr lang="zh-TW" altLang="en-US" sz="2800" b="1" dirty="0" smtClean="0">
                <a:effectLst>
                  <a:outerShdw blurRad="38100" dist="38100" dir="2700000" algn="tl">
                    <a:srgbClr val="000000">
                      <a:alpha val="43137"/>
                    </a:srgbClr>
                  </a:outerShdw>
                </a:effectLst>
              </a:rPr>
              <a:t>月出版</a:t>
            </a:r>
            <a:endParaRPr lang="zh-TW" altLang="en-US" sz="2800" b="1" dirty="0">
              <a:effectLst>
                <a:outerShdw blurRad="38100" dist="38100" dir="2700000" algn="tl">
                  <a:srgbClr val="000000">
                    <a:alpha val="43137"/>
                  </a:srgbClr>
                </a:outerShdw>
              </a:effectLst>
            </a:endParaRPr>
          </a:p>
        </p:txBody>
      </p:sp>
      <p:sp>
        <p:nvSpPr>
          <p:cNvPr id="5" name="矩形 4"/>
          <p:cNvSpPr/>
          <p:nvPr/>
        </p:nvSpPr>
        <p:spPr>
          <a:xfrm>
            <a:off x="137980" y="1136479"/>
            <a:ext cx="1800493" cy="369332"/>
          </a:xfrm>
          <a:prstGeom prst="rect">
            <a:avLst/>
          </a:prstGeom>
        </p:spPr>
        <p:txBody>
          <a:bodyPr wrap="none">
            <a:spAutoFit/>
          </a:bodyPr>
          <a:lstStyle/>
          <a:p>
            <a:r>
              <a:rPr lang="zh-TW" altLang="en-US" dirty="0" smtClean="0">
                <a:latin typeface="Adobe 繁黑體 Std B" panose="020B0700000000000000" pitchFamily="34" charset="-120"/>
                <a:ea typeface="Adobe 繁黑體 Std B" panose="020B0700000000000000" pitchFamily="34" charset="-120"/>
              </a:rPr>
              <a:t>微軟亞洲研究院</a:t>
            </a:r>
            <a:endParaRPr lang="zh-TW" altLang="en-US" dirty="0"/>
          </a:p>
        </p:txBody>
      </p:sp>
      <p:pic>
        <p:nvPicPr>
          <p:cNvPr id="6" name="圖片 5"/>
          <p:cNvPicPr>
            <a:picLocks noChangeAspect="1"/>
          </p:cNvPicPr>
          <p:nvPr/>
        </p:nvPicPr>
        <p:blipFill>
          <a:blip r:embed="rId2"/>
          <a:stretch>
            <a:fillRect/>
          </a:stretch>
        </p:blipFill>
        <p:spPr>
          <a:xfrm>
            <a:off x="261547" y="2548929"/>
            <a:ext cx="5715000" cy="3771900"/>
          </a:xfrm>
          <a:prstGeom prst="rect">
            <a:avLst/>
          </a:prstGeom>
        </p:spPr>
      </p:pic>
      <p:pic>
        <p:nvPicPr>
          <p:cNvPr id="8" name="圖片 7"/>
          <p:cNvPicPr>
            <a:picLocks noChangeAspect="1"/>
          </p:cNvPicPr>
          <p:nvPr/>
        </p:nvPicPr>
        <p:blipFill>
          <a:blip r:embed="rId3"/>
          <a:stretch>
            <a:fillRect/>
          </a:stretch>
        </p:blipFill>
        <p:spPr>
          <a:xfrm>
            <a:off x="3205419" y="2928665"/>
            <a:ext cx="2163462" cy="3082933"/>
          </a:xfrm>
          <a:prstGeom prst="rect">
            <a:avLst/>
          </a:prstGeom>
        </p:spPr>
      </p:pic>
      <p:sp>
        <p:nvSpPr>
          <p:cNvPr id="9" name="矩形 8"/>
          <p:cNvSpPr/>
          <p:nvPr/>
        </p:nvSpPr>
        <p:spPr>
          <a:xfrm>
            <a:off x="137980" y="1565487"/>
            <a:ext cx="2723823" cy="369332"/>
          </a:xfrm>
          <a:prstGeom prst="rect">
            <a:avLst/>
          </a:prstGeom>
        </p:spPr>
        <p:txBody>
          <a:bodyPr wrap="none">
            <a:spAutoFit/>
          </a:bodyPr>
          <a:lstStyle/>
          <a:p>
            <a:r>
              <a:rPr lang="zh-TW" altLang="en-US" dirty="0" smtClean="0"/>
              <a:t>史上第一本人工智慧詩集</a:t>
            </a:r>
            <a:endParaRPr lang="zh-TW" altLang="en-US" dirty="0"/>
          </a:p>
        </p:txBody>
      </p:sp>
      <p:sp>
        <p:nvSpPr>
          <p:cNvPr id="10" name="矩形 9"/>
          <p:cNvSpPr/>
          <p:nvPr/>
        </p:nvSpPr>
        <p:spPr>
          <a:xfrm>
            <a:off x="6653524" y="736655"/>
            <a:ext cx="1119217" cy="369332"/>
          </a:xfrm>
          <a:prstGeom prst="rect">
            <a:avLst/>
          </a:prstGeom>
        </p:spPr>
        <p:txBody>
          <a:bodyPr wrap="none">
            <a:spAutoFit/>
          </a:bodyPr>
          <a:lstStyle/>
          <a:p>
            <a:r>
              <a:rPr lang="en-US" altLang="zh-TW" b="1" dirty="0" smtClean="0">
                <a:effectLst>
                  <a:outerShdw blurRad="38100" dist="38100" dir="2700000" algn="tl">
                    <a:srgbClr val="000000">
                      <a:alpha val="43137"/>
                    </a:srgbClr>
                  </a:outerShdw>
                </a:effectLst>
              </a:rPr>
              <a:t>2014.5.29</a:t>
            </a:r>
            <a:endParaRPr lang="zh-TW" altLang="en-US" b="1" dirty="0">
              <a:effectLst>
                <a:outerShdw blurRad="38100" dist="38100" dir="2700000" algn="tl">
                  <a:srgbClr val="000000">
                    <a:alpha val="43137"/>
                  </a:srgbClr>
                </a:outerShdw>
              </a:effectLst>
            </a:endParaRPr>
          </a:p>
        </p:txBody>
      </p:sp>
      <p:pic>
        <p:nvPicPr>
          <p:cNvPr id="11" name="圖片 10"/>
          <p:cNvPicPr>
            <a:picLocks noChangeAspect="1"/>
          </p:cNvPicPr>
          <p:nvPr/>
        </p:nvPicPr>
        <p:blipFill rotWithShape="1">
          <a:blip r:embed="rId4"/>
          <a:srcRect l="14709" r="14958"/>
          <a:stretch/>
        </p:blipFill>
        <p:spPr>
          <a:xfrm>
            <a:off x="6301530" y="2696898"/>
            <a:ext cx="2331309" cy="3314700"/>
          </a:xfrm>
          <a:prstGeom prst="rect">
            <a:avLst/>
          </a:prstGeom>
        </p:spPr>
      </p:pic>
      <p:sp>
        <p:nvSpPr>
          <p:cNvPr id="12" name="矩形 11"/>
          <p:cNvSpPr/>
          <p:nvPr/>
        </p:nvSpPr>
        <p:spPr>
          <a:xfrm>
            <a:off x="3119047" y="1511299"/>
            <a:ext cx="5457568" cy="369332"/>
          </a:xfrm>
          <a:prstGeom prst="rect">
            <a:avLst/>
          </a:prstGeom>
        </p:spPr>
        <p:txBody>
          <a:bodyPr wrap="square">
            <a:spAutoFit/>
          </a:bodyPr>
          <a:lstStyle/>
          <a:p>
            <a:r>
              <a:rPr lang="en-US" altLang="zh-TW" dirty="0" smtClean="0"/>
              <a:t>https://zh.wikipedia.org/wiki/%E5%B0%8F%E5%86%B0</a:t>
            </a:r>
            <a:endParaRPr lang="zh-TW" altLang="en-US" dirty="0"/>
          </a:p>
        </p:txBody>
      </p:sp>
    </p:spTree>
    <p:extLst>
      <p:ext uri="{BB962C8B-B14F-4D97-AF65-F5344CB8AC3E}">
        <p14:creationId xmlns:p14="http://schemas.microsoft.com/office/powerpoint/2010/main" val="7769526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1805" y="1184331"/>
            <a:ext cx="8748584" cy="5509200"/>
          </a:xfrm>
          <a:prstGeom prst="rect">
            <a:avLst/>
          </a:prstGeom>
        </p:spPr>
        <p:txBody>
          <a:bodyPr wrap="square">
            <a:spAutoFit/>
          </a:bodyPr>
          <a:lstStyle/>
          <a:p>
            <a:r>
              <a:rPr lang="zh-TW" altLang="en-US" sz="1600" dirty="0" smtClean="0"/>
              <a:t>二○一四年五月二十九日：微軟（亞洲）互聯網工程院發佈了人工智慧機器人第一代「微軟小冰」，並在</a:t>
            </a:r>
            <a:r>
              <a:rPr lang="en-US" altLang="zh-TW" sz="1600" dirty="0" smtClean="0"/>
              <a:t>WeChat </a:t>
            </a:r>
            <a:r>
              <a:rPr lang="zh-TW" altLang="en-US" sz="1600" dirty="0" smtClean="0"/>
              <a:t>（微信）平台上線，同時與小冰在線聊天的用戶超過百萬人。</a:t>
            </a:r>
          </a:p>
          <a:p>
            <a:endParaRPr lang="zh-TW" altLang="en-US" sz="1600" dirty="0" smtClean="0"/>
          </a:p>
          <a:p>
            <a:r>
              <a:rPr lang="zh-TW" altLang="en-US" sz="1600" dirty="0" smtClean="0"/>
              <a:t>二○一四年六月二十五日：「微軟小冰」入駐新浪微博，同時創下七十二小時內一點三億人次的驚人對話量。</a:t>
            </a:r>
          </a:p>
          <a:p>
            <a:endParaRPr lang="zh-TW" altLang="en-US" sz="1600" dirty="0" smtClean="0"/>
          </a:p>
          <a:p>
            <a:r>
              <a:rPr lang="zh-TW" altLang="en-US" sz="1600" dirty="0" smtClean="0"/>
              <a:t>二○一四年七月二日：微軟正式發佈「二代小冰」。用戶可以登錄微軟小冰官網進行「領養」，並可在更多第三方平台上使用。</a:t>
            </a:r>
          </a:p>
          <a:p>
            <a:endParaRPr lang="zh-TW" altLang="en-US" sz="1600" dirty="0" smtClean="0"/>
          </a:p>
          <a:p>
            <a:r>
              <a:rPr lang="zh-TW" altLang="en-US" sz="1600" dirty="0" smtClean="0"/>
              <a:t>二○一五年八月二十一日：第三代「微軟小冰」誕生並重返</a:t>
            </a:r>
            <a:r>
              <a:rPr lang="en-US" altLang="zh-TW" sz="1600" dirty="0" smtClean="0"/>
              <a:t>WeChat</a:t>
            </a:r>
            <a:r>
              <a:rPr lang="zh-TW" altLang="en-US" sz="1600" dirty="0" smtClean="0"/>
              <a:t>。升級後的小冰具有更強大的視覺識別能力與聲音表情，用戶可直接與小冰進行語音、文字、圖片和短片交流。</a:t>
            </a:r>
          </a:p>
          <a:p>
            <a:endParaRPr lang="zh-TW" altLang="en-US" sz="1600" dirty="0" smtClean="0"/>
          </a:p>
          <a:p>
            <a:r>
              <a:rPr lang="zh-TW" altLang="en-US" sz="1600" dirty="0" smtClean="0"/>
              <a:t>二○一五年十二月二十二日：「微軟小冰」以實習主播身份登上東方衛視，負責播報每日氣象。</a:t>
            </a:r>
          </a:p>
          <a:p>
            <a:endParaRPr lang="zh-TW" altLang="en-US" sz="1600" dirty="0" smtClean="0"/>
          </a:p>
          <a:p>
            <a:r>
              <a:rPr lang="zh-TW" altLang="en-US" sz="1600" dirty="0" smtClean="0"/>
              <a:t>二○一六年八月五日：第四代「微軟小冰」誕生。除了情感框架再升級外，小冰的聲音與情緒感知皆達到全時感官的程度。</a:t>
            </a:r>
          </a:p>
          <a:p>
            <a:endParaRPr lang="zh-TW" altLang="en-US" sz="1600" dirty="0" smtClean="0"/>
          </a:p>
          <a:p>
            <a:r>
              <a:rPr lang="zh-TW" altLang="en-US" sz="1600" dirty="0" smtClean="0"/>
              <a:t>二○一六年八月十二日：「微軟小冰」擔任東方衛視奧運新聞主播，並對奧運比賽結果進行預測。</a:t>
            </a:r>
          </a:p>
          <a:p>
            <a:endParaRPr lang="zh-TW" altLang="en-US" sz="1600" dirty="0" smtClean="0"/>
          </a:p>
          <a:p>
            <a:r>
              <a:rPr lang="zh-TW" altLang="en-US" sz="1600" dirty="0" smtClean="0"/>
              <a:t>二○一七年五月十九日：小冰在中國推出人類史上第一本人工智慧詩集「陽光失了玻璃窗」。在此之前，她曾經使用了</a:t>
            </a:r>
            <a:r>
              <a:rPr lang="en-US" altLang="zh-TW" sz="1600" dirty="0" smtClean="0"/>
              <a:t>27</a:t>
            </a:r>
            <a:r>
              <a:rPr lang="zh-TW" altLang="en-US" sz="1600" dirty="0" smtClean="0"/>
              <a:t>個化名，於不同平台發表作品，一直到詩集出版前，沒有人懷疑作者竟然不是人類。</a:t>
            </a:r>
            <a:endParaRPr lang="zh-TW" altLang="en-US" sz="1600" dirty="0"/>
          </a:p>
        </p:txBody>
      </p:sp>
      <p:sp>
        <p:nvSpPr>
          <p:cNvPr id="3" name="矩形 2"/>
          <p:cNvSpPr/>
          <p:nvPr/>
        </p:nvSpPr>
        <p:spPr>
          <a:xfrm>
            <a:off x="137980" y="93361"/>
            <a:ext cx="6503703" cy="1107996"/>
          </a:xfrm>
          <a:prstGeom prst="rect">
            <a:avLst/>
          </a:prstGeom>
        </p:spPr>
        <p:txBody>
          <a:bodyPr wrap="none">
            <a:spAutoFit/>
          </a:bodyPr>
          <a:lstStyle/>
          <a:p>
            <a:r>
              <a:rPr lang="zh-TW" altLang="en-US" sz="6600" dirty="0" smtClean="0">
                <a:latin typeface="Adobe 繁黑體 Std B" panose="020B0700000000000000" pitchFamily="34" charset="-120"/>
                <a:ea typeface="Adobe 繁黑體 Std B" panose="020B0700000000000000" pitchFamily="34" charset="-120"/>
              </a:rPr>
              <a:t>微軟小冰</a:t>
            </a:r>
            <a:r>
              <a:rPr lang="en-US" altLang="zh-TW" sz="6600" dirty="0" smtClean="0"/>
              <a:t>|</a:t>
            </a:r>
            <a:r>
              <a:rPr lang="zh-TW" altLang="en-US" sz="6600" b="1" dirty="0" smtClean="0">
                <a:effectLst>
                  <a:outerShdw blurRad="38100" dist="38100" dir="2700000" algn="tl">
                    <a:srgbClr val="000000">
                      <a:alpha val="43137"/>
                    </a:srgbClr>
                  </a:outerShdw>
                </a:effectLst>
              </a:rPr>
              <a:t>創世紀</a:t>
            </a:r>
            <a:endParaRPr lang="zh-TW" altLang="en-US" sz="6600" b="1" dirty="0">
              <a:effectLst>
                <a:outerShdw blurRad="38100" dist="38100" dir="2700000" algn="tl">
                  <a:srgbClr val="000000">
                    <a:alpha val="43137"/>
                  </a:srgbClr>
                </a:outerShdw>
              </a:effectLst>
            </a:endParaRPr>
          </a:p>
        </p:txBody>
      </p:sp>
      <p:sp>
        <p:nvSpPr>
          <p:cNvPr id="4" name="矩形 3"/>
          <p:cNvSpPr/>
          <p:nvPr/>
        </p:nvSpPr>
        <p:spPr>
          <a:xfrm>
            <a:off x="3764693" y="6488668"/>
            <a:ext cx="5012724" cy="369332"/>
          </a:xfrm>
          <a:prstGeom prst="rect">
            <a:avLst/>
          </a:prstGeom>
        </p:spPr>
        <p:txBody>
          <a:bodyPr wrap="square">
            <a:spAutoFit/>
          </a:bodyPr>
          <a:lstStyle/>
          <a:p>
            <a:r>
              <a:rPr lang="en-US" altLang="zh-TW" b="1" dirty="0" smtClean="0">
                <a:effectLst>
                  <a:outerShdw blurRad="38100" dist="38100" dir="2700000" algn="tl">
                    <a:srgbClr val="000000">
                      <a:alpha val="43137"/>
                    </a:srgbClr>
                  </a:outerShdw>
                </a:effectLst>
              </a:rPr>
              <a:t>https://www.books.com.tw/products/0010759209</a:t>
            </a:r>
            <a:endParaRPr lang="zh-TW" alt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044609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p:cNvPicPr>
            <a:picLocks noChangeAspect="1"/>
          </p:cNvPicPr>
          <p:nvPr/>
        </p:nvPicPr>
        <p:blipFill>
          <a:blip r:embed="rId2"/>
          <a:stretch>
            <a:fillRect/>
          </a:stretch>
        </p:blipFill>
        <p:spPr>
          <a:xfrm>
            <a:off x="5674728" y="432497"/>
            <a:ext cx="3253936" cy="5797430"/>
          </a:xfrm>
          <a:prstGeom prst="rect">
            <a:avLst/>
          </a:prstGeom>
        </p:spPr>
      </p:pic>
      <p:sp>
        <p:nvSpPr>
          <p:cNvPr id="7" name="矩形 6"/>
          <p:cNvSpPr/>
          <p:nvPr/>
        </p:nvSpPr>
        <p:spPr>
          <a:xfrm>
            <a:off x="6239784" y="6382449"/>
            <a:ext cx="2526145" cy="369332"/>
          </a:xfrm>
          <a:prstGeom prst="rect">
            <a:avLst/>
          </a:prstGeom>
        </p:spPr>
        <p:txBody>
          <a:bodyPr wrap="square">
            <a:spAutoFit/>
          </a:bodyPr>
          <a:lstStyle/>
          <a:p>
            <a:r>
              <a:rPr lang="zh-TW" altLang="en-US" dirty="0" smtClean="0"/>
              <a:t>微軟人性化</a:t>
            </a:r>
            <a:r>
              <a:rPr lang="en-US" altLang="zh-TW" dirty="0" smtClean="0"/>
              <a:t>AI </a:t>
            </a:r>
            <a:r>
              <a:rPr lang="zh-TW" altLang="en-US" dirty="0" smtClean="0"/>
              <a:t>「小冰」</a:t>
            </a:r>
            <a:endParaRPr lang="zh-TW" altLang="en-US" dirty="0"/>
          </a:p>
        </p:txBody>
      </p:sp>
      <p:pic>
        <p:nvPicPr>
          <p:cNvPr id="8" name="圖片 7"/>
          <p:cNvPicPr>
            <a:picLocks noChangeAspect="1"/>
          </p:cNvPicPr>
          <p:nvPr/>
        </p:nvPicPr>
        <p:blipFill>
          <a:blip r:embed="rId3"/>
          <a:stretch>
            <a:fillRect/>
          </a:stretch>
        </p:blipFill>
        <p:spPr>
          <a:xfrm>
            <a:off x="6603768" y="4054764"/>
            <a:ext cx="1644071" cy="1644071"/>
          </a:xfrm>
          <a:prstGeom prst="rect">
            <a:avLst/>
          </a:prstGeom>
        </p:spPr>
      </p:pic>
    </p:spTree>
    <p:extLst>
      <p:ext uri="{BB962C8B-B14F-4D97-AF65-F5344CB8AC3E}">
        <p14:creationId xmlns:p14="http://schemas.microsoft.com/office/powerpoint/2010/main" val="13664853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p:cNvPicPr>
            <a:picLocks noGrp="1" noChangeAspect="1"/>
          </p:cNvPicPr>
          <p:nvPr>
            <p:ph idx="1"/>
          </p:nvPr>
        </p:nvPicPr>
        <p:blipFill>
          <a:blip r:embed="rId2"/>
          <a:stretch>
            <a:fillRect/>
          </a:stretch>
        </p:blipFill>
        <p:spPr>
          <a:xfrm>
            <a:off x="768101" y="1328045"/>
            <a:ext cx="7718346" cy="4343082"/>
          </a:xfrm>
          <a:prstGeom prst="rect">
            <a:avLst/>
          </a:prstGeom>
        </p:spPr>
      </p:pic>
      <p:sp>
        <p:nvSpPr>
          <p:cNvPr id="5" name="標題 1"/>
          <p:cNvSpPr txBox="1">
            <a:spLocks/>
          </p:cNvSpPr>
          <p:nvPr/>
        </p:nvSpPr>
        <p:spPr>
          <a:xfrm>
            <a:off x="0" y="376038"/>
            <a:ext cx="9144000" cy="734001"/>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sp>
        <p:nvSpPr>
          <p:cNvPr id="6" name="矩形 5"/>
          <p:cNvSpPr/>
          <p:nvPr/>
        </p:nvSpPr>
        <p:spPr>
          <a:xfrm>
            <a:off x="628650" y="5745018"/>
            <a:ext cx="7449127" cy="923330"/>
          </a:xfrm>
          <a:prstGeom prst="rect">
            <a:avLst/>
          </a:prstGeom>
        </p:spPr>
        <p:txBody>
          <a:bodyPr wrap="square">
            <a:spAutoFit/>
          </a:bodyPr>
          <a:lstStyle/>
          <a:p>
            <a:r>
              <a:rPr lang="en-US" altLang="zh-TW" dirty="0"/>
              <a:t>[AAAI 2019 tutorial] End-to-end goal-oriented question answering </a:t>
            </a:r>
            <a:r>
              <a:rPr lang="en-US" altLang="zh-TW" dirty="0" smtClean="0"/>
              <a:t>systems</a:t>
            </a:r>
          </a:p>
          <a:p>
            <a:r>
              <a:rPr lang="en-US" altLang="zh-TW" dirty="0"/>
              <a:t>https://www.slideshare.net/QiHe2/aaai-2019-tutorial-endtoend-goaloriented-question-answering-systems</a:t>
            </a:r>
            <a:endParaRPr lang="zh-TW" altLang="en-US" dirty="0"/>
          </a:p>
        </p:txBody>
      </p:sp>
    </p:spTree>
    <p:extLst>
      <p:ext uri="{BB962C8B-B14F-4D97-AF65-F5344CB8AC3E}">
        <p14:creationId xmlns:p14="http://schemas.microsoft.com/office/powerpoint/2010/main" val="229445928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p:cNvPicPr>
            <a:picLocks noGrp="1" noChangeAspect="1"/>
          </p:cNvPicPr>
          <p:nvPr>
            <p:ph idx="1"/>
          </p:nvPr>
        </p:nvPicPr>
        <p:blipFill>
          <a:blip r:embed="rId2"/>
          <a:stretch>
            <a:fillRect/>
          </a:stretch>
        </p:blipFill>
        <p:spPr>
          <a:xfrm>
            <a:off x="524065" y="1341627"/>
            <a:ext cx="6581701" cy="2291000"/>
          </a:xfrm>
          <a:prstGeom prst="rect">
            <a:avLst/>
          </a:prstGeom>
        </p:spPr>
      </p:pic>
      <p:sp>
        <p:nvSpPr>
          <p:cNvPr id="5" name="標題 1"/>
          <p:cNvSpPr txBox="1">
            <a:spLocks/>
          </p:cNvSpPr>
          <p:nvPr/>
        </p:nvSpPr>
        <p:spPr>
          <a:xfrm>
            <a:off x="0" y="420980"/>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sp>
        <p:nvSpPr>
          <p:cNvPr id="6" name="矩形 5"/>
          <p:cNvSpPr/>
          <p:nvPr/>
        </p:nvSpPr>
        <p:spPr>
          <a:xfrm>
            <a:off x="5294671" y="3789878"/>
            <a:ext cx="3050707" cy="369332"/>
          </a:xfrm>
          <a:prstGeom prst="rect">
            <a:avLst/>
          </a:prstGeom>
        </p:spPr>
        <p:txBody>
          <a:bodyPr wrap="none">
            <a:spAutoFit/>
          </a:bodyPr>
          <a:lstStyle/>
          <a:p>
            <a:r>
              <a:rPr lang="en-US" altLang="zh-TW" dirty="0"/>
              <a:t>The (20) QA </a:t>
            </a:r>
            <a:r>
              <a:rPr lang="en-US" altLang="zh-TW" dirty="0" err="1"/>
              <a:t>bAbl</a:t>
            </a:r>
            <a:r>
              <a:rPr lang="en-US" altLang="zh-TW" dirty="0"/>
              <a:t> tasks </a:t>
            </a:r>
            <a:r>
              <a:rPr lang="zh-TW" altLang="en-US" dirty="0"/>
              <a:t>資料集</a:t>
            </a:r>
          </a:p>
        </p:txBody>
      </p:sp>
      <p:sp>
        <p:nvSpPr>
          <p:cNvPr id="7" name="矩形 6"/>
          <p:cNvSpPr/>
          <p:nvPr/>
        </p:nvSpPr>
        <p:spPr>
          <a:xfrm>
            <a:off x="451385" y="3782328"/>
            <a:ext cx="4120615" cy="369332"/>
          </a:xfrm>
          <a:prstGeom prst="rect">
            <a:avLst/>
          </a:prstGeom>
        </p:spPr>
        <p:txBody>
          <a:bodyPr wrap="none">
            <a:spAutoFit/>
          </a:bodyPr>
          <a:lstStyle/>
          <a:p>
            <a:r>
              <a:rPr lang="en-US" altLang="zh-TW" dirty="0"/>
              <a:t>https://research.fb.com/downloads/babi/</a:t>
            </a:r>
            <a:endParaRPr lang="zh-TW" altLang="en-US" dirty="0"/>
          </a:p>
        </p:txBody>
      </p:sp>
      <p:sp>
        <p:nvSpPr>
          <p:cNvPr id="8" name="矩形 7"/>
          <p:cNvSpPr/>
          <p:nvPr/>
        </p:nvSpPr>
        <p:spPr>
          <a:xfrm>
            <a:off x="437535" y="4151660"/>
            <a:ext cx="4572000" cy="2308324"/>
          </a:xfrm>
          <a:prstGeom prst="rect">
            <a:avLst/>
          </a:prstGeom>
        </p:spPr>
        <p:txBody>
          <a:bodyPr>
            <a:spAutoFit/>
          </a:bodyPr>
          <a:lstStyle/>
          <a:p>
            <a:r>
              <a:rPr lang="en-US" altLang="zh-TW" b="1" dirty="0">
                <a:solidFill>
                  <a:srgbClr val="FF0000"/>
                </a:solidFill>
              </a:rPr>
              <a:t>The (20) QA </a:t>
            </a:r>
            <a:r>
              <a:rPr lang="en-US" altLang="zh-TW" b="1" dirty="0" err="1">
                <a:solidFill>
                  <a:srgbClr val="FF0000"/>
                </a:solidFill>
              </a:rPr>
              <a:t>bAbI</a:t>
            </a:r>
            <a:r>
              <a:rPr lang="en-US" altLang="zh-TW" b="1" dirty="0">
                <a:solidFill>
                  <a:srgbClr val="FF0000"/>
                </a:solidFill>
              </a:rPr>
              <a:t> tasks</a:t>
            </a:r>
          </a:p>
          <a:p>
            <a:r>
              <a:rPr lang="en-US" altLang="zh-TW" dirty="0"/>
              <a:t>The (6) dialog </a:t>
            </a:r>
            <a:r>
              <a:rPr lang="en-US" altLang="zh-TW" dirty="0" err="1"/>
              <a:t>bAbI</a:t>
            </a:r>
            <a:r>
              <a:rPr lang="en-US" altLang="zh-TW" dirty="0"/>
              <a:t> tasks</a:t>
            </a:r>
          </a:p>
          <a:p>
            <a:r>
              <a:rPr lang="en-US" altLang="zh-TW" dirty="0"/>
              <a:t>The Children’s Book Test</a:t>
            </a:r>
          </a:p>
          <a:p>
            <a:r>
              <a:rPr lang="en-US" altLang="zh-TW" dirty="0"/>
              <a:t>The Movie Dialog dataset</a:t>
            </a:r>
          </a:p>
          <a:p>
            <a:r>
              <a:rPr lang="en-US" altLang="zh-TW" dirty="0"/>
              <a:t>The </a:t>
            </a:r>
            <a:r>
              <a:rPr lang="en-US" altLang="zh-TW" dirty="0" err="1"/>
              <a:t>WikiMovies</a:t>
            </a:r>
            <a:r>
              <a:rPr lang="en-US" altLang="zh-TW" dirty="0"/>
              <a:t> dataset</a:t>
            </a:r>
          </a:p>
          <a:p>
            <a:r>
              <a:rPr lang="en-US" altLang="zh-TW" dirty="0"/>
              <a:t>The Dialog-based Language Learning dataset</a:t>
            </a:r>
          </a:p>
          <a:p>
            <a:r>
              <a:rPr lang="en-US" altLang="zh-TW" dirty="0"/>
              <a:t>The </a:t>
            </a:r>
            <a:r>
              <a:rPr lang="en-US" altLang="zh-TW" dirty="0" err="1"/>
              <a:t>SimpleQuestions</a:t>
            </a:r>
            <a:r>
              <a:rPr lang="en-US" altLang="zh-TW" dirty="0"/>
              <a:t> dataset</a:t>
            </a:r>
          </a:p>
          <a:p>
            <a:r>
              <a:rPr lang="en-US" altLang="zh-TW" dirty="0"/>
              <a:t>HITL Dialogue Simulator</a:t>
            </a:r>
            <a:endParaRPr lang="zh-TW" altLang="en-US" dirty="0"/>
          </a:p>
        </p:txBody>
      </p:sp>
      <p:sp>
        <p:nvSpPr>
          <p:cNvPr id="9" name="矩形 8"/>
          <p:cNvSpPr/>
          <p:nvPr/>
        </p:nvSpPr>
        <p:spPr>
          <a:xfrm>
            <a:off x="5835445" y="2384705"/>
            <a:ext cx="2915265" cy="923330"/>
          </a:xfrm>
          <a:prstGeom prst="rect">
            <a:avLst/>
          </a:prstGeom>
        </p:spPr>
        <p:txBody>
          <a:bodyPr wrap="square">
            <a:spAutoFit/>
          </a:bodyPr>
          <a:lstStyle/>
          <a:p>
            <a:r>
              <a:rPr lang="en-US" altLang="zh-TW" dirty="0"/>
              <a:t>evaluate reading comprehension via question</a:t>
            </a:r>
          </a:p>
          <a:p>
            <a:r>
              <a:rPr lang="en-US" altLang="zh-TW" dirty="0"/>
              <a:t>answering.</a:t>
            </a:r>
            <a:endParaRPr lang="zh-TW" altLang="en-US" dirty="0"/>
          </a:p>
        </p:txBody>
      </p:sp>
      <p:sp>
        <p:nvSpPr>
          <p:cNvPr id="10" name="矩形 9"/>
          <p:cNvSpPr/>
          <p:nvPr/>
        </p:nvSpPr>
        <p:spPr>
          <a:xfrm>
            <a:off x="5294671" y="4151660"/>
            <a:ext cx="3701846" cy="1477328"/>
          </a:xfrm>
          <a:prstGeom prst="rect">
            <a:avLst/>
          </a:prstGeom>
        </p:spPr>
        <p:txBody>
          <a:bodyPr wrap="square">
            <a:spAutoFit/>
          </a:bodyPr>
          <a:lstStyle/>
          <a:p>
            <a:r>
              <a:rPr lang="zh-TW" altLang="en-US" dirty="0"/>
              <a:t>測試文字理解及邏輯推理的第一組資料集，其中包含了</a:t>
            </a:r>
            <a:r>
              <a:rPr lang="en-US" altLang="zh-TW" dirty="0"/>
              <a:t>20 </a:t>
            </a:r>
            <a:r>
              <a:rPr lang="zh-TW" altLang="en-US" dirty="0"/>
              <a:t>種任務</a:t>
            </a:r>
            <a:r>
              <a:rPr lang="zh-TW" altLang="en-US" dirty="0" smtClean="0"/>
              <a:t>。</a:t>
            </a:r>
            <a:endParaRPr lang="en-US" altLang="zh-TW" dirty="0" smtClean="0"/>
          </a:p>
          <a:p>
            <a:r>
              <a:rPr lang="zh-TW" altLang="en-US" dirty="0" smtClean="0"/>
              <a:t>每種任務</a:t>
            </a:r>
            <a:r>
              <a:rPr lang="zh-TW" altLang="en-US" dirty="0"/>
              <a:t>有</a:t>
            </a:r>
            <a:r>
              <a:rPr lang="en-US" altLang="zh-TW" dirty="0"/>
              <a:t>1,000 </a:t>
            </a:r>
            <a:r>
              <a:rPr lang="zh-TW" altLang="en-US" dirty="0"/>
              <a:t>個問題用於訓練，及</a:t>
            </a:r>
            <a:r>
              <a:rPr lang="en-US" altLang="zh-TW" dirty="0"/>
              <a:t>1 ,000 </a:t>
            </a:r>
            <a:r>
              <a:rPr lang="zh-TW" altLang="en-US" dirty="0"/>
              <a:t>個問題用於測試（另外也</a:t>
            </a:r>
            <a:r>
              <a:rPr lang="zh-TW" altLang="en-US" dirty="0" smtClean="0"/>
              <a:t>有</a:t>
            </a:r>
            <a:r>
              <a:rPr lang="en-US" altLang="zh-TW" dirty="0" smtClean="0"/>
              <a:t>10,000</a:t>
            </a:r>
            <a:r>
              <a:rPr lang="zh-TW" altLang="en-US" dirty="0" smtClean="0"/>
              <a:t>筆</a:t>
            </a:r>
            <a:r>
              <a:rPr lang="zh-TW" altLang="en-US" dirty="0"/>
              <a:t>訓練資料的版本）</a:t>
            </a:r>
          </a:p>
        </p:txBody>
      </p:sp>
      <p:sp>
        <p:nvSpPr>
          <p:cNvPr id="11" name="矩形 10"/>
          <p:cNvSpPr/>
          <p:nvPr/>
        </p:nvSpPr>
        <p:spPr>
          <a:xfrm>
            <a:off x="5363881" y="1742149"/>
            <a:ext cx="3312702" cy="369332"/>
          </a:xfrm>
          <a:prstGeom prst="rect">
            <a:avLst/>
          </a:prstGeom>
        </p:spPr>
        <p:txBody>
          <a:bodyPr wrap="none">
            <a:spAutoFit/>
          </a:bodyPr>
          <a:lstStyle/>
          <a:p>
            <a:r>
              <a:rPr lang="en-US" altLang="zh-TW" dirty="0"/>
              <a:t>https://arxiv.org/abs/1502.05698</a:t>
            </a:r>
            <a:endParaRPr lang="zh-TW" altLang="en-US" dirty="0"/>
          </a:p>
        </p:txBody>
      </p:sp>
    </p:spTree>
    <p:extLst>
      <p:ext uri="{BB962C8B-B14F-4D97-AF65-F5344CB8AC3E}">
        <p14:creationId xmlns:p14="http://schemas.microsoft.com/office/powerpoint/2010/main" val="18894704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p:cNvPicPr>
            <a:picLocks noChangeAspect="1"/>
          </p:cNvPicPr>
          <p:nvPr/>
        </p:nvPicPr>
        <p:blipFill>
          <a:blip r:embed="rId2"/>
          <a:stretch>
            <a:fillRect/>
          </a:stretch>
        </p:blipFill>
        <p:spPr>
          <a:xfrm>
            <a:off x="1079238" y="1015091"/>
            <a:ext cx="6741389" cy="5690509"/>
          </a:xfrm>
          <a:prstGeom prst="rect">
            <a:avLst/>
          </a:prstGeom>
        </p:spPr>
      </p:pic>
      <p:sp>
        <p:nvSpPr>
          <p:cNvPr id="3" name="標題 1"/>
          <p:cNvSpPr txBox="1">
            <a:spLocks/>
          </p:cNvSpPr>
          <p:nvPr/>
        </p:nvSpPr>
        <p:spPr>
          <a:xfrm>
            <a:off x="0" y="145821"/>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306199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p:cNvPicPr>
            <a:picLocks noChangeAspect="1"/>
          </p:cNvPicPr>
          <p:nvPr/>
        </p:nvPicPr>
        <p:blipFill>
          <a:blip r:embed="rId2"/>
          <a:stretch>
            <a:fillRect/>
          </a:stretch>
        </p:blipFill>
        <p:spPr>
          <a:xfrm>
            <a:off x="1179871" y="1041395"/>
            <a:ext cx="6473305" cy="5713606"/>
          </a:xfrm>
          <a:prstGeom prst="rect">
            <a:avLst/>
          </a:prstGeom>
        </p:spPr>
      </p:pic>
      <p:sp>
        <p:nvSpPr>
          <p:cNvPr id="3" name="標題 1"/>
          <p:cNvSpPr txBox="1">
            <a:spLocks/>
          </p:cNvSpPr>
          <p:nvPr/>
        </p:nvSpPr>
        <p:spPr>
          <a:xfrm>
            <a:off x="0" y="145821"/>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273751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p:cNvPicPr>
            <a:picLocks noGrp="1" noChangeAspect="1"/>
          </p:cNvPicPr>
          <p:nvPr>
            <p:ph idx="1"/>
          </p:nvPr>
        </p:nvPicPr>
        <p:blipFill>
          <a:blip r:embed="rId2"/>
          <a:stretch>
            <a:fillRect/>
          </a:stretch>
        </p:blipFill>
        <p:spPr>
          <a:xfrm>
            <a:off x="330202" y="1376055"/>
            <a:ext cx="8506563" cy="5359042"/>
          </a:xfrm>
          <a:prstGeom prst="rect">
            <a:avLst/>
          </a:prstGeom>
        </p:spPr>
      </p:pic>
      <p:sp>
        <p:nvSpPr>
          <p:cNvPr id="5" name="標題 1"/>
          <p:cNvSpPr txBox="1">
            <a:spLocks/>
          </p:cNvSpPr>
          <p:nvPr/>
        </p:nvSpPr>
        <p:spPr>
          <a:xfrm>
            <a:off x="0" y="145821"/>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21457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57595" y="78799"/>
            <a:ext cx="7886700" cy="678583"/>
          </a:xfrm>
        </p:spPr>
        <p:txBody>
          <a:bodyPr>
            <a:normAutofit fontScale="90000"/>
          </a:bodyPr>
          <a:lstStyle/>
          <a:p>
            <a:r>
              <a:rPr lang="en-US" altLang="zh-TW" dirty="0" smtClean="0"/>
              <a:t>Time Series</a:t>
            </a:r>
            <a:endParaRPr lang="zh-TW" altLang="en-US" dirty="0"/>
          </a:p>
        </p:txBody>
      </p:sp>
      <p:sp>
        <p:nvSpPr>
          <p:cNvPr id="4" name="矩形 3"/>
          <p:cNvSpPr/>
          <p:nvPr/>
        </p:nvSpPr>
        <p:spPr>
          <a:xfrm>
            <a:off x="185880" y="1277845"/>
            <a:ext cx="3726297" cy="2862322"/>
          </a:xfrm>
          <a:prstGeom prst="rect">
            <a:avLst/>
          </a:prstGeom>
        </p:spPr>
        <p:txBody>
          <a:bodyPr wrap="square">
            <a:spAutoFit/>
          </a:bodyPr>
          <a:lstStyle/>
          <a:p>
            <a:r>
              <a:rPr lang="zh-TW" altLang="en-US" dirty="0" smtClean="0"/>
              <a:t>通常</a:t>
            </a:r>
            <a:r>
              <a:rPr lang="zh-TW" altLang="en-US" dirty="0"/>
              <a:t>一組時間序列的時間間隔為一恆定值（如</a:t>
            </a:r>
            <a:r>
              <a:rPr lang="en-US" altLang="zh-TW" dirty="0"/>
              <a:t>1</a:t>
            </a:r>
            <a:r>
              <a:rPr lang="zh-TW" altLang="en-US" dirty="0"/>
              <a:t>秒，</a:t>
            </a:r>
            <a:r>
              <a:rPr lang="en-US" altLang="zh-TW" dirty="0"/>
              <a:t>5</a:t>
            </a:r>
            <a:r>
              <a:rPr lang="zh-TW" altLang="en-US" dirty="0"/>
              <a:t>分鐘，</a:t>
            </a:r>
            <a:r>
              <a:rPr lang="en-US" altLang="zh-TW" dirty="0"/>
              <a:t>12</a:t>
            </a:r>
            <a:r>
              <a:rPr lang="zh-TW" altLang="en-US" dirty="0"/>
              <a:t>小時，</a:t>
            </a:r>
            <a:r>
              <a:rPr lang="en-US" altLang="zh-TW" dirty="0"/>
              <a:t>7</a:t>
            </a:r>
            <a:r>
              <a:rPr lang="zh-TW" altLang="en-US" dirty="0"/>
              <a:t>天，</a:t>
            </a:r>
            <a:r>
              <a:rPr lang="en-US" altLang="zh-TW" dirty="0"/>
              <a:t>1</a:t>
            </a:r>
            <a:r>
              <a:rPr lang="zh-TW" altLang="en-US" dirty="0"/>
              <a:t>年），因此時間序列可以作為離散時間數據進行分析處理</a:t>
            </a:r>
            <a:r>
              <a:rPr lang="zh-TW" altLang="en-US" dirty="0" smtClean="0"/>
              <a:t>。</a:t>
            </a:r>
            <a:endParaRPr lang="en-US" altLang="zh-TW" dirty="0" smtClean="0"/>
          </a:p>
          <a:p>
            <a:r>
              <a:rPr lang="zh-TW" altLang="en-US" dirty="0" smtClean="0"/>
              <a:t>時間</a:t>
            </a:r>
            <a:r>
              <a:rPr lang="zh-TW" altLang="en-US" dirty="0"/>
              <a:t>序列廣泛應用於數理統計、信號處理、模式識別、計量經濟學、數學金融、天氣預報、地震預測、腦電圖、控制工程、航空學、通信工程以及絕大多數涉及到時間數據測量的應用科學與工程學。</a:t>
            </a:r>
          </a:p>
        </p:txBody>
      </p:sp>
      <p:sp>
        <p:nvSpPr>
          <p:cNvPr id="5" name="矩形 4"/>
          <p:cNvSpPr/>
          <p:nvPr/>
        </p:nvSpPr>
        <p:spPr>
          <a:xfrm>
            <a:off x="158378" y="725441"/>
            <a:ext cx="5444259" cy="369332"/>
          </a:xfrm>
          <a:prstGeom prst="rect">
            <a:avLst/>
          </a:prstGeom>
        </p:spPr>
        <p:txBody>
          <a:bodyPr wrap="square">
            <a:spAutoFit/>
          </a:bodyPr>
          <a:lstStyle/>
          <a:p>
            <a:r>
              <a:rPr lang="zh-TW" altLang="en-US" dirty="0"/>
              <a:t>一組按照時間發生先後順序進行排列的數據點序列。</a:t>
            </a:r>
            <a:endParaRPr lang="en-US" altLang="zh-TW" dirty="0"/>
          </a:p>
        </p:txBody>
      </p:sp>
      <p:sp>
        <p:nvSpPr>
          <p:cNvPr id="6" name="矩形 5"/>
          <p:cNvSpPr/>
          <p:nvPr/>
        </p:nvSpPr>
        <p:spPr>
          <a:xfrm>
            <a:off x="2880508" y="331998"/>
            <a:ext cx="4140364" cy="369332"/>
          </a:xfrm>
          <a:prstGeom prst="rect">
            <a:avLst/>
          </a:prstGeom>
        </p:spPr>
        <p:txBody>
          <a:bodyPr wrap="none">
            <a:spAutoFit/>
          </a:bodyPr>
          <a:lstStyle/>
          <a:p>
            <a:r>
              <a:rPr lang="en-US" altLang="zh-TW" dirty="0"/>
              <a:t>https://en.wikipedia.org/wiki/Time_series</a:t>
            </a:r>
            <a:endParaRPr lang="zh-TW" altLang="en-US" dirty="0"/>
          </a:p>
        </p:txBody>
      </p:sp>
      <p:sp>
        <p:nvSpPr>
          <p:cNvPr id="7" name="矩形 6"/>
          <p:cNvSpPr/>
          <p:nvPr/>
        </p:nvSpPr>
        <p:spPr>
          <a:xfrm>
            <a:off x="185880" y="5442228"/>
            <a:ext cx="7384473" cy="1046440"/>
          </a:xfrm>
          <a:prstGeom prst="rect">
            <a:avLst/>
          </a:prstGeom>
        </p:spPr>
        <p:txBody>
          <a:bodyPr wrap="square">
            <a:spAutoFit/>
          </a:bodyPr>
          <a:lstStyle/>
          <a:p>
            <a:r>
              <a:rPr lang="en-US" altLang="zh-TW" sz="2400" dirty="0"/>
              <a:t>Time Series Analysis </a:t>
            </a:r>
          </a:p>
          <a:p>
            <a:r>
              <a:rPr lang="zh-TW" altLang="en-US" sz="2400" dirty="0" smtClean="0"/>
              <a:t>時間</a:t>
            </a:r>
            <a:r>
              <a:rPr lang="zh-TW" altLang="en-US" sz="2400" dirty="0"/>
              <a:t>序列模型基本概念：</a:t>
            </a:r>
            <a:r>
              <a:rPr lang="en-US" altLang="zh-TW" sz="2400" dirty="0"/>
              <a:t>AR, MA, ARMA, ARIMA </a:t>
            </a:r>
            <a:r>
              <a:rPr lang="zh-TW" altLang="en-US" sz="2400" dirty="0" smtClean="0"/>
              <a:t>模型</a:t>
            </a:r>
            <a:endParaRPr lang="en-US" altLang="zh-TW" sz="2400" dirty="0" smtClean="0"/>
          </a:p>
          <a:p>
            <a:r>
              <a:rPr lang="en-US" altLang="zh-TW" sz="1400" dirty="0"/>
              <a:t>https://mropengate.blogspot.com/2015/11/time-series-analysis-ar-ma-arma-arima.html</a:t>
            </a:r>
            <a:endParaRPr lang="zh-TW" altLang="en-US" sz="1400" dirty="0"/>
          </a:p>
        </p:txBody>
      </p:sp>
      <p:sp>
        <p:nvSpPr>
          <p:cNvPr id="8" name="矩形 7"/>
          <p:cNvSpPr/>
          <p:nvPr/>
        </p:nvSpPr>
        <p:spPr>
          <a:xfrm>
            <a:off x="228309" y="6488668"/>
            <a:ext cx="7745271" cy="369332"/>
          </a:xfrm>
          <a:prstGeom prst="rect">
            <a:avLst/>
          </a:prstGeom>
        </p:spPr>
        <p:txBody>
          <a:bodyPr wrap="square">
            <a:spAutoFit/>
          </a:bodyPr>
          <a:lstStyle/>
          <a:p>
            <a:r>
              <a:rPr lang="en-US" altLang="zh-TW" dirty="0"/>
              <a:t>http://yongfeng.me/attach/time-series-analysis-zhang.pdf</a:t>
            </a:r>
            <a:endParaRPr lang="zh-TW" altLang="en-US" dirty="0"/>
          </a:p>
        </p:txBody>
      </p:sp>
    </p:spTree>
    <p:extLst>
      <p:ext uri="{BB962C8B-B14F-4D97-AF65-F5344CB8AC3E}">
        <p14:creationId xmlns:p14="http://schemas.microsoft.com/office/powerpoint/2010/main" val="49454137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7988" y="1041061"/>
            <a:ext cx="6523703" cy="369332"/>
          </a:xfrm>
          <a:prstGeom prst="rect">
            <a:avLst/>
          </a:prstGeom>
        </p:spPr>
        <p:txBody>
          <a:bodyPr wrap="square">
            <a:spAutoFit/>
          </a:bodyPr>
          <a:lstStyle/>
          <a:p>
            <a:r>
              <a:rPr lang="en-US" altLang="zh-TW" dirty="0"/>
              <a:t>https://paperswithcode.com/sota/question-answering-on-babi</a:t>
            </a:r>
            <a:endParaRPr lang="zh-TW" altLang="en-US" dirty="0"/>
          </a:p>
        </p:txBody>
      </p:sp>
      <p:sp>
        <p:nvSpPr>
          <p:cNvPr id="5" name="標題 1"/>
          <p:cNvSpPr txBox="1">
            <a:spLocks/>
          </p:cNvSpPr>
          <p:nvPr/>
        </p:nvSpPr>
        <p:spPr>
          <a:xfrm>
            <a:off x="0" y="145821"/>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pic>
        <p:nvPicPr>
          <p:cNvPr id="6" name="圖片 5"/>
          <p:cNvPicPr>
            <a:picLocks noChangeAspect="1"/>
          </p:cNvPicPr>
          <p:nvPr/>
        </p:nvPicPr>
        <p:blipFill>
          <a:blip r:embed="rId2"/>
          <a:stretch>
            <a:fillRect/>
          </a:stretch>
        </p:blipFill>
        <p:spPr>
          <a:xfrm>
            <a:off x="0" y="1410393"/>
            <a:ext cx="8693770" cy="3951713"/>
          </a:xfrm>
          <a:prstGeom prst="rect">
            <a:avLst/>
          </a:prstGeom>
        </p:spPr>
      </p:pic>
      <p:pic>
        <p:nvPicPr>
          <p:cNvPr id="7" name="圖片 6"/>
          <p:cNvPicPr>
            <a:picLocks noChangeAspect="1"/>
          </p:cNvPicPr>
          <p:nvPr/>
        </p:nvPicPr>
        <p:blipFill>
          <a:blip r:embed="rId3"/>
          <a:stretch>
            <a:fillRect/>
          </a:stretch>
        </p:blipFill>
        <p:spPr>
          <a:xfrm>
            <a:off x="3205316" y="3893877"/>
            <a:ext cx="5226005" cy="2583643"/>
          </a:xfrm>
          <a:prstGeom prst="rect">
            <a:avLst/>
          </a:prstGeom>
        </p:spPr>
      </p:pic>
      <p:sp>
        <p:nvSpPr>
          <p:cNvPr id="8" name="矩形 7"/>
          <p:cNvSpPr/>
          <p:nvPr/>
        </p:nvSpPr>
        <p:spPr>
          <a:xfrm>
            <a:off x="4252452" y="2314556"/>
            <a:ext cx="4572000" cy="923330"/>
          </a:xfrm>
          <a:prstGeom prst="rect">
            <a:avLst/>
          </a:prstGeom>
        </p:spPr>
        <p:txBody>
          <a:bodyPr>
            <a:spAutoFit/>
          </a:bodyPr>
          <a:lstStyle/>
          <a:p>
            <a:r>
              <a:rPr lang="en-US" altLang="zh-TW" dirty="0"/>
              <a:t>Self-Attentive Associative Memory</a:t>
            </a:r>
          </a:p>
          <a:p>
            <a:r>
              <a:rPr lang="en-US" altLang="zh-TW" dirty="0"/>
              <a:t>Hung Le, </a:t>
            </a:r>
            <a:r>
              <a:rPr lang="en-US" altLang="zh-TW" dirty="0" err="1"/>
              <a:t>Truyen</a:t>
            </a:r>
            <a:r>
              <a:rPr lang="en-US" altLang="zh-TW" dirty="0"/>
              <a:t> Tran, </a:t>
            </a:r>
            <a:r>
              <a:rPr lang="en-US" altLang="zh-TW" dirty="0" err="1"/>
              <a:t>Svetha</a:t>
            </a:r>
            <a:r>
              <a:rPr lang="en-US" altLang="zh-TW" dirty="0"/>
              <a:t> </a:t>
            </a:r>
            <a:r>
              <a:rPr lang="en-US" altLang="zh-TW" dirty="0" err="1" smtClean="0"/>
              <a:t>Venkatesh</a:t>
            </a:r>
            <a:endParaRPr lang="en-US" altLang="zh-TW" dirty="0" smtClean="0"/>
          </a:p>
          <a:p>
            <a:r>
              <a:rPr lang="en-US" altLang="zh-TW" dirty="0"/>
              <a:t>https://arxiv.org/abs/2002.03519v3</a:t>
            </a:r>
            <a:endParaRPr lang="zh-TW" altLang="en-US" dirty="0"/>
          </a:p>
        </p:txBody>
      </p:sp>
    </p:spTree>
    <p:extLst>
      <p:ext uri="{BB962C8B-B14F-4D97-AF65-F5344CB8AC3E}">
        <p14:creationId xmlns:p14="http://schemas.microsoft.com/office/powerpoint/2010/main" val="24159006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p:cNvPicPr>
            <a:picLocks noGrp="1" noChangeAspect="1"/>
          </p:cNvPicPr>
          <p:nvPr>
            <p:ph sz="half" idx="1"/>
          </p:nvPr>
        </p:nvPicPr>
        <p:blipFill>
          <a:blip r:embed="rId2"/>
          <a:stretch>
            <a:fillRect/>
          </a:stretch>
        </p:blipFill>
        <p:spPr>
          <a:xfrm>
            <a:off x="447721" y="1294060"/>
            <a:ext cx="2720352" cy="3560670"/>
          </a:xfrm>
          <a:prstGeom prst="rect">
            <a:avLst/>
          </a:prstGeom>
        </p:spPr>
      </p:pic>
      <p:sp>
        <p:nvSpPr>
          <p:cNvPr id="6" name="標題 1"/>
          <p:cNvSpPr txBox="1">
            <a:spLocks/>
          </p:cNvSpPr>
          <p:nvPr/>
        </p:nvSpPr>
        <p:spPr>
          <a:xfrm>
            <a:off x="0" y="420980"/>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sp>
        <p:nvSpPr>
          <p:cNvPr id="7" name="矩形 6"/>
          <p:cNvSpPr/>
          <p:nvPr/>
        </p:nvSpPr>
        <p:spPr>
          <a:xfrm>
            <a:off x="57150" y="6164331"/>
            <a:ext cx="4572000" cy="646331"/>
          </a:xfrm>
          <a:prstGeom prst="rect">
            <a:avLst/>
          </a:prstGeom>
        </p:spPr>
        <p:txBody>
          <a:bodyPr>
            <a:spAutoFit/>
          </a:bodyPr>
          <a:lstStyle/>
          <a:p>
            <a:r>
              <a:rPr lang="en-US" altLang="zh-TW" dirty="0"/>
              <a:t>https://www.tenlong.com.tw/products/9787121349218</a:t>
            </a:r>
            <a:endParaRPr lang="zh-TW" altLang="en-US" dirty="0"/>
          </a:p>
        </p:txBody>
      </p:sp>
      <p:sp>
        <p:nvSpPr>
          <p:cNvPr id="8" name="矩形 7"/>
          <p:cNvSpPr/>
          <p:nvPr/>
        </p:nvSpPr>
        <p:spPr>
          <a:xfrm>
            <a:off x="185512" y="5275922"/>
            <a:ext cx="3154217" cy="923330"/>
          </a:xfrm>
          <a:prstGeom prst="rect">
            <a:avLst/>
          </a:prstGeom>
        </p:spPr>
        <p:txBody>
          <a:bodyPr wrap="square">
            <a:spAutoFit/>
          </a:bodyPr>
          <a:lstStyle/>
          <a:p>
            <a:r>
              <a:rPr lang="zh-TW" altLang="en-US" dirty="0"/>
              <a:t>智能問答與深度學習 </a:t>
            </a:r>
          </a:p>
          <a:p>
            <a:r>
              <a:rPr lang="zh-TW" altLang="en-US" dirty="0"/>
              <a:t>王海良</a:t>
            </a:r>
            <a:r>
              <a:rPr lang="en-US" altLang="zh-TW" dirty="0"/>
              <a:t>, </a:t>
            </a:r>
            <a:r>
              <a:rPr lang="zh-TW" altLang="en-US" dirty="0" smtClean="0"/>
              <a:t>等 電子工業</a:t>
            </a:r>
            <a:r>
              <a:rPr lang="zh-TW" altLang="en-US" dirty="0"/>
              <a:t>出版社</a:t>
            </a:r>
          </a:p>
          <a:p>
            <a:r>
              <a:rPr lang="en-US" altLang="zh-TW" dirty="0" smtClean="0"/>
              <a:t>2018-11-01</a:t>
            </a:r>
            <a:endParaRPr lang="zh-TW" altLang="en-US" dirty="0"/>
          </a:p>
        </p:txBody>
      </p:sp>
      <p:pic>
        <p:nvPicPr>
          <p:cNvPr id="13" name="內容版面配置區 12"/>
          <p:cNvPicPr>
            <a:picLocks noGrp="1" noChangeAspect="1"/>
          </p:cNvPicPr>
          <p:nvPr>
            <p:ph sz="half" idx="2"/>
          </p:nvPr>
        </p:nvPicPr>
        <p:blipFill>
          <a:blip r:embed="rId3"/>
          <a:stretch>
            <a:fillRect/>
          </a:stretch>
        </p:blipFill>
        <p:spPr>
          <a:xfrm>
            <a:off x="3958566" y="1191926"/>
            <a:ext cx="4566597" cy="4991917"/>
          </a:xfrm>
          <a:prstGeom prst="rect">
            <a:avLst/>
          </a:prstGeom>
        </p:spPr>
      </p:pic>
      <p:sp>
        <p:nvSpPr>
          <p:cNvPr id="14" name="矩形 13"/>
          <p:cNvSpPr/>
          <p:nvPr/>
        </p:nvSpPr>
        <p:spPr>
          <a:xfrm>
            <a:off x="4705927" y="6164330"/>
            <a:ext cx="3283527" cy="646331"/>
          </a:xfrm>
          <a:prstGeom prst="rect">
            <a:avLst/>
          </a:prstGeom>
        </p:spPr>
        <p:txBody>
          <a:bodyPr wrap="square">
            <a:spAutoFit/>
          </a:bodyPr>
          <a:lstStyle/>
          <a:p>
            <a:r>
              <a:rPr lang="en-US" altLang="zh-TW" dirty="0"/>
              <a:t>https://www.pragnakalp.com/demos/BERT-NLP-QnA-Demo/</a:t>
            </a:r>
            <a:endParaRPr lang="zh-TW" altLang="en-US" dirty="0"/>
          </a:p>
        </p:txBody>
      </p:sp>
      <p:sp>
        <p:nvSpPr>
          <p:cNvPr id="15" name="矩形 14"/>
          <p:cNvSpPr/>
          <p:nvPr/>
        </p:nvSpPr>
        <p:spPr>
          <a:xfrm>
            <a:off x="185512" y="4956864"/>
            <a:ext cx="3260436" cy="276999"/>
          </a:xfrm>
          <a:prstGeom prst="rect">
            <a:avLst/>
          </a:prstGeom>
        </p:spPr>
        <p:txBody>
          <a:bodyPr wrap="square">
            <a:spAutoFit/>
          </a:bodyPr>
          <a:lstStyle/>
          <a:p>
            <a:r>
              <a:rPr lang="en-US" altLang="zh-TW" sz="1200" dirty="0"/>
              <a:t>https://github.com/l11x0m7/book-of-qna-code</a:t>
            </a:r>
            <a:endParaRPr lang="zh-TW" altLang="en-US" sz="1200" dirty="0"/>
          </a:p>
        </p:txBody>
      </p:sp>
    </p:spTree>
    <p:extLst>
      <p:ext uri="{BB962C8B-B14F-4D97-AF65-F5344CB8AC3E}">
        <p14:creationId xmlns:p14="http://schemas.microsoft.com/office/powerpoint/2010/main" val="701012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p:cNvPicPr>
            <a:picLocks noGrp="1" noChangeAspect="1"/>
          </p:cNvPicPr>
          <p:nvPr>
            <p:ph idx="1"/>
          </p:nvPr>
        </p:nvPicPr>
        <p:blipFill>
          <a:blip r:embed="rId2"/>
          <a:stretch>
            <a:fillRect/>
          </a:stretch>
        </p:blipFill>
        <p:spPr>
          <a:xfrm>
            <a:off x="345827" y="2094513"/>
            <a:ext cx="8452345" cy="4424274"/>
          </a:xfrm>
          <a:prstGeom prst="rect">
            <a:avLst/>
          </a:prstGeom>
        </p:spPr>
      </p:pic>
      <p:sp>
        <p:nvSpPr>
          <p:cNvPr id="5" name="標題 1"/>
          <p:cNvSpPr txBox="1">
            <a:spLocks/>
          </p:cNvSpPr>
          <p:nvPr/>
        </p:nvSpPr>
        <p:spPr>
          <a:xfrm>
            <a:off x="0" y="420980"/>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sp>
        <p:nvSpPr>
          <p:cNvPr id="6" name="矩形 5"/>
          <p:cNvSpPr/>
          <p:nvPr/>
        </p:nvSpPr>
        <p:spPr>
          <a:xfrm>
            <a:off x="250721" y="1320054"/>
            <a:ext cx="7644581" cy="646331"/>
          </a:xfrm>
          <a:prstGeom prst="rect">
            <a:avLst/>
          </a:prstGeom>
        </p:spPr>
        <p:txBody>
          <a:bodyPr wrap="square">
            <a:spAutoFit/>
          </a:bodyPr>
          <a:lstStyle/>
          <a:p>
            <a:r>
              <a:rPr lang="en-US" altLang="zh-TW" dirty="0"/>
              <a:t>https://www.pragnakalp.com/nlp-tutorial-setup-question-answering-system-bert-squad-colab-tpu/</a:t>
            </a:r>
            <a:endParaRPr lang="zh-TW" altLang="en-US" dirty="0"/>
          </a:p>
        </p:txBody>
      </p:sp>
    </p:spTree>
    <p:extLst>
      <p:ext uri="{BB962C8B-B14F-4D97-AF65-F5344CB8AC3E}">
        <p14:creationId xmlns:p14="http://schemas.microsoft.com/office/powerpoint/2010/main" val="12579143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53844" y="1424519"/>
            <a:ext cx="7418439" cy="369332"/>
          </a:xfrm>
          <a:prstGeom prst="rect">
            <a:avLst/>
          </a:prstGeom>
        </p:spPr>
        <p:txBody>
          <a:bodyPr wrap="square">
            <a:spAutoFit/>
          </a:bodyPr>
          <a:lstStyle/>
          <a:p>
            <a:r>
              <a:rPr lang="en-US" altLang="zh-TW" dirty="0"/>
              <a:t>https://www.pragnakalp.com/demos/BERT-NLP-QnA-Demo/chinese_qna.php</a:t>
            </a:r>
            <a:endParaRPr lang="zh-TW" altLang="en-US" dirty="0"/>
          </a:p>
        </p:txBody>
      </p:sp>
      <p:sp>
        <p:nvSpPr>
          <p:cNvPr id="5" name="標題 1"/>
          <p:cNvSpPr txBox="1">
            <a:spLocks/>
          </p:cNvSpPr>
          <p:nvPr/>
        </p:nvSpPr>
        <p:spPr>
          <a:xfrm>
            <a:off x="0" y="420980"/>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pic>
        <p:nvPicPr>
          <p:cNvPr id="6" name="圖片 5"/>
          <p:cNvPicPr>
            <a:picLocks noChangeAspect="1"/>
          </p:cNvPicPr>
          <p:nvPr/>
        </p:nvPicPr>
        <p:blipFill>
          <a:blip r:embed="rId2"/>
          <a:stretch>
            <a:fillRect/>
          </a:stretch>
        </p:blipFill>
        <p:spPr>
          <a:xfrm>
            <a:off x="749922" y="2026444"/>
            <a:ext cx="2889828" cy="4649659"/>
          </a:xfrm>
          <a:prstGeom prst="rect">
            <a:avLst/>
          </a:prstGeom>
        </p:spPr>
      </p:pic>
    </p:spTree>
    <p:extLst>
      <p:ext uri="{BB962C8B-B14F-4D97-AF65-F5344CB8AC3E}">
        <p14:creationId xmlns:p14="http://schemas.microsoft.com/office/powerpoint/2010/main" val="78812895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p:cNvPicPr>
            <a:picLocks noGrp="1" noChangeAspect="1"/>
          </p:cNvPicPr>
          <p:nvPr>
            <p:ph sz="half" idx="1"/>
          </p:nvPr>
        </p:nvPicPr>
        <p:blipFill>
          <a:blip r:embed="rId2"/>
          <a:stretch>
            <a:fillRect/>
          </a:stretch>
        </p:blipFill>
        <p:spPr>
          <a:xfrm>
            <a:off x="833209" y="2046795"/>
            <a:ext cx="2445700" cy="4351338"/>
          </a:xfrm>
          <a:prstGeom prst="rect">
            <a:avLst/>
          </a:prstGeom>
        </p:spPr>
      </p:pic>
      <p:pic>
        <p:nvPicPr>
          <p:cNvPr id="7" name="內容版面配置區 6"/>
          <p:cNvPicPr>
            <a:picLocks noGrp="1" noChangeAspect="1"/>
          </p:cNvPicPr>
          <p:nvPr>
            <p:ph sz="half" idx="2"/>
          </p:nvPr>
        </p:nvPicPr>
        <p:blipFill>
          <a:blip r:embed="rId3"/>
          <a:stretch>
            <a:fillRect/>
          </a:stretch>
        </p:blipFill>
        <p:spPr>
          <a:xfrm>
            <a:off x="4161560" y="2046795"/>
            <a:ext cx="3657600" cy="4267200"/>
          </a:xfrm>
          <a:prstGeom prst="rect">
            <a:avLst/>
          </a:prstGeom>
        </p:spPr>
      </p:pic>
      <p:sp>
        <p:nvSpPr>
          <p:cNvPr id="6" name="標題 1"/>
          <p:cNvSpPr txBox="1">
            <a:spLocks/>
          </p:cNvSpPr>
          <p:nvPr/>
        </p:nvSpPr>
        <p:spPr>
          <a:xfrm>
            <a:off x="0" y="420980"/>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sp>
        <p:nvSpPr>
          <p:cNvPr id="8" name="矩形 7"/>
          <p:cNvSpPr/>
          <p:nvPr/>
        </p:nvSpPr>
        <p:spPr>
          <a:xfrm>
            <a:off x="432217" y="1434694"/>
            <a:ext cx="1623842" cy="369332"/>
          </a:xfrm>
          <a:prstGeom prst="rect">
            <a:avLst/>
          </a:prstGeom>
        </p:spPr>
        <p:txBody>
          <a:bodyPr wrap="none">
            <a:spAutoFit/>
          </a:bodyPr>
          <a:lstStyle/>
          <a:p>
            <a:r>
              <a:rPr lang="en-US" altLang="zh-TW" dirty="0"/>
              <a:t>Assistant Agent</a:t>
            </a:r>
            <a:endParaRPr lang="zh-TW" altLang="en-US" dirty="0"/>
          </a:p>
        </p:txBody>
      </p:sp>
      <p:sp>
        <p:nvSpPr>
          <p:cNvPr id="9" name="矩形 8"/>
          <p:cNvSpPr/>
          <p:nvPr/>
        </p:nvSpPr>
        <p:spPr>
          <a:xfrm>
            <a:off x="2170913" y="1434694"/>
            <a:ext cx="1107996" cy="369332"/>
          </a:xfrm>
          <a:prstGeom prst="rect">
            <a:avLst/>
          </a:prstGeom>
        </p:spPr>
        <p:txBody>
          <a:bodyPr wrap="none">
            <a:spAutoFit/>
          </a:bodyPr>
          <a:lstStyle/>
          <a:p>
            <a:r>
              <a:rPr lang="zh-TW" altLang="en-US" dirty="0"/>
              <a:t>數位助理</a:t>
            </a:r>
          </a:p>
        </p:txBody>
      </p:sp>
    </p:spTree>
    <p:extLst>
      <p:ext uri="{BB962C8B-B14F-4D97-AF65-F5344CB8AC3E}">
        <p14:creationId xmlns:p14="http://schemas.microsoft.com/office/powerpoint/2010/main" val="36564092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1"/>
          <p:cNvSpPr txBox="1">
            <a:spLocks/>
          </p:cNvSpPr>
          <p:nvPr/>
        </p:nvSpPr>
        <p:spPr>
          <a:xfrm>
            <a:off x="0" y="420980"/>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pic>
        <p:nvPicPr>
          <p:cNvPr id="4" name="圖片 3"/>
          <p:cNvPicPr>
            <a:picLocks noChangeAspect="1"/>
          </p:cNvPicPr>
          <p:nvPr/>
        </p:nvPicPr>
        <p:blipFill>
          <a:blip r:embed="rId2"/>
          <a:stretch>
            <a:fillRect/>
          </a:stretch>
        </p:blipFill>
        <p:spPr>
          <a:xfrm>
            <a:off x="166254" y="2640375"/>
            <a:ext cx="8377382" cy="4000500"/>
          </a:xfrm>
          <a:prstGeom prst="rect">
            <a:avLst/>
          </a:prstGeom>
        </p:spPr>
      </p:pic>
      <p:sp>
        <p:nvSpPr>
          <p:cNvPr id="5" name="矩形 4"/>
          <p:cNvSpPr/>
          <p:nvPr/>
        </p:nvSpPr>
        <p:spPr>
          <a:xfrm>
            <a:off x="401783" y="1849782"/>
            <a:ext cx="7938654" cy="646331"/>
          </a:xfrm>
          <a:prstGeom prst="rect">
            <a:avLst/>
          </a:prstGeom>
        </p:spPr>
        <p:txBody>
          <a:bodyPr wrap="square">
            <a:spAutoFit/>
          </a:bodyPr>
          <a:lstStyle/>
          <a:p>
            <a:r>
              <a:rPr lang="zh-TW" altLang="en-US" dirty="0"/>
              <a:t>準確度最高的是</a:t>
            </a:r>
            <a:r>
              <a:rPr lang="en-US" altLang="zh-TW" dirty="0"/>
              <a:t>Google Assistant</a:t>
            </a:r>
            <a:r>
              <a:rPr lang="zh-TW" altLang="en-US" dirty="0"/>
              <a:t>，答對了</a:t>
            </a:r>
            <a:r>
              <a:rPr lang="en-US" altLang="zh-TW" dirty="0"/>
              <a:t>88%</a:t>
            </a:r>
            <a:r>
              <a:rPr lang="zh-TW" altLang="en-US" dirty="0"/>
              <a:t>，居次的是蘋果</a:t>
            </a:r>
            <a:r>
              <a:rPr lang="en-US" altLang="zh-TW" dirty="0"/>
              <a:t>Siri</a:t>
            </a:r>
            <a:r>
              <a:rPr lang="zh-TW" altLang="en-US" dirty="0"/>
              <a:t>的</a:t>
            </a:r>
            <a:r>
              <a:rPr lang="en-US" altLang="zh-TW" dirty="0"/>
              <a:t>75%</a:t>
            </a:r>
            <a:r>
              <a:rPr lang="zh-TW" altLang="en-US" dirty="0"/>
              <a:t>，</a:t>
            </a:r>
            <a:r>
              <a:rPr lang="en-US" altLang="zh-TW" dirty="0"/>
              <a:t>Amazon Alexa</a:t>
            </a:r>
            <a:r>
              <a:rPr lang="zh-TW" altLang="en-US" dirty="0"/>
              <a:t>以</a:t>
            </a:r>
            <a:r>
              <a:rPr lang="en-US" altLang="zh-TW" dirty="0"/>
              <a:t>73%</a:t>
            </a:r>
            <a:r>
              <a:rPr lang="zh-TW" altLang="en-US" dirty="0"/>
              <a:t>排名第三，而微軟的</a:t>
            </a:r>
            <a:r>
              <a:rPr lang="en-US" altLang="zh-TW" dirty="0"/>
              <a:t>Cortana</a:t>
            </a:r>
            <a:r>
              <a:rPr lang="zh-TW" altLang="en-US" dirty="0"/>
              <a:t>則以</a:t>
            </a:r>
            <a:r>
              <a:rPr lang="en-US" altLang="zh-TW" dirty="0"/>
              <a:t>63%</a:t>
            </a:r>
            <a:r>
              <a:rPr lang="zh-TW" altLang="en-US" dirty="0"/>
              <a:t>敬陪末座。</a:t>
            </a:r>
          </a:p>
        </p:txBody>
      </p:sp>
      <p:sp>
        <p:nvSpPr>
          <p:cNvPr id="6" name="矩形 5"/>
          <p:cNvSpPr/>
          <p:nvPr/>
        </p:nvSpPr>
        <p:spPr>
          <a:xfrm>
            <a:off x="241523" y="1336188"/>
            <a:ext cx="4245971" cy="369332"/>
          </a:xfrm>
          <a:prstGeom prst="rect">
            <a:avLst/>
          </a:prstGeom>
        </p:spPr>
        <p:txBody>
          <a:bodyPr wrap="none">
            <a:spAutoFit/>
          </a:bodyPr>
          <a:lstStyle/>
          <a:p>
            <a:r>
              <a:rPr lang="en-US" altLang="zh-TW" dirty="0"/>
              <a:t>https://www.ithome.com.tw/news/127814</a:t>
            </a:r>
            <a:endParaRPr lang="zh-TW" altLang="en-US" dirty="0"/>
          </a:p>
        </p:txBody>
      </p:sp>
      <p:sp>
        <p:nvSpPr>
          <p:cNvPr id="7" name="矩形 6"/>
          <p:cNvSpPr/>
          <p:nvPr/>
        </p:nvSpPr>
        <p:spPr>
          <a:xfrm>
            <a:off x="5108086" y="1336188"/>
            <a:ext cx="2844048" cy="369332"/>
          </a:xfrm>
          <a:prstGeom prst="rect">
            <a:avLst/>
          </a:prstGeom>
        </p:spPr>
        <p:txBody>
          <a:bodyPr wrap="none">
            <a:spAutoFit/>
          </a:bodyPr>
          <a:lstStyle/>
          <a:p>
            <a:r>
              <a:rPr lang="zh-TW" altLang="en-US" dirty="0"/>
              <a:t>以語音詢問它們</a:t>
            </a:r>
            <a:r>
              <a:rPr lang="en-US" altLang="zh-TW" dirty="0"/>
              <a:t>800</a:t>
            </a:r>
            <a:r>
              <a:rPr lang="zh-TW" altLang="en-US" dirty="0"/>
              <a:t>個問題</a:t>
            </a:r>
          </a:p>
        </p:txBody>
      </p:sp>
    </p:spTree>
    <p:extLst>
      <p:ext uri="{BB962C8B-B14F-4D97-AF65-F5344CB8AC3E}">
        <p14:creationId xmlns:p14="http://schemas.microsoft.com/office/powerpoint/2010/main" val="10006123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1929" y="1338199"/>
            <a:ext cx="1415772" cy="461665"/>
          </a:xfrm>
          <a:prstGeom prst="rect">
            <a:avLst/>
          </a:prstGeom>
        </p:spPr>
        <p:txBody>
          <a:bodyPr wrap="none">
            <a:spAutoFit/>
          </a:bodyPr>
          <a:lstStyle/>
          <a:p>
            <a:r>
              <a:rPr lang="zh-TW" altLang="en-US" sz="2400" dirty="0"/>
              <a:t>智慧喇叭</a:t>
            </a:r>
          </a:p>
        </p:txBody>
      </p:sp>
      <p:sp>
        <p:nvSpPr>
          <p:cNvPr id="3" name="標題 1"/>
          <p:cNvSpPr txBox="1">
            <a:spLocks/>
          </p:cNvSpPr>
          <p:nvPr/>
        </p:nvSpPr>
        <p:spPr>
          <a:xfrm>
            <a:off x="0" y="420980"/>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pic>
        <p:nvPicPr>
          <p:cNvPr id="5" name="圖片 4"/>
          <p:cNvPicPr>
            <a:picLocks noChangeAspect="1"/>
          </p:cNvPicPr>
          <p:nvPr/>
        </p:nvPicPr>
        <p:blipFill>
          <a:blip r:embed="rId2"/>
          <a:stretch>
            <a:fillRect/>
          </a:stretch>
        </p:blipFill>
        <p:spPr>
          <a:xfrm>
            <a:off x="1207875" y="2044036"/>
            <a:ext cx="6683873" cy="2924194"/>
          </a:xfrm>
          <a:prstGeom prst="rect">
            <a:avLst/>
          </a:prstGeom>
        </p:spPr>
      </p:pic>
      <p:sp>
        <p:nvSpPr>
          <p:cNvPr id="7" name="矩形 6"/>
          <p:cNvSpPr/>
          <p:nvPr/>
        </p:nvSpPr>
        <p:spPr>
          <a:xfrm>
            <a:off x="1932037" y="1267147"/>
            <a:ext cx="7497097" cy="646331"/>
          </a:xfrm>
          <a:prstGeom prst="rect">
            <a:avLst/>
          </a:prstGeom>
        </p:spPr>
        <p:txBody>
          <a:bodyPr wrap="square">
            <a:spAutoFit/>
          </a:bodyPr>
          <a:lstStyle/>
          <a:p>
            <a:r>
              <a:rPr lang="zh-TW" altLang="en-US" dirty="0"/>
              <a:t>中國地區智慧喇叭市占前三名，分別是中國產品阿里巴巴「天貓精靈」、小米「小愛」及百度「</a:t>
            </a:r>
            <a:r>
              <a:rPr lang="en-US" altLang="zh-TW" dirty="0" err="1"/>
              <a:t>DuerOS</a:t>
            </a:r>
            <a:r>
              <a:rPr lang="zh-TW" altLang="en-US" dirty="0"/>
              <a:t>」。</a:t>
            </a:r>
          </a:p>
        </p:txBody>
      </p:sp>
      <p:sp>
        <p:nvSpPr>
          <p:cNvPr id="8" name="矩形 7"/>
          <p:cNvSpPr/>
          <p:nvPr/>
        </p:nvSpPr>
        <p:spPr>
          <a:xfrm>
            <a:off x="4203884" y="6320398"/>
            <a:ext cx="4245971" cy="369332"/>
          </a:xfrm>
          <a:prstGeom prst="rect">
            <a:avLst/>
          </a:prstGeom>
        </p:spPr>
        <p:txBody>
          <a:bodyPr wrap="none">
            <a:spAutoFit/>
          </a:bodyPr>
          <a:lstStyle/>
          <a:p>
            <a:r>
              <a:rPr lang="en-US" altLang="zh-TW" dirty="0"/>
              <a:t>https://www.ithome.com.tw/news/132659</a:t>
            </a:r>
            <a:endParaRPr lang="zh-TW" altLang="en-US" dirty="0"/>
          </a:p>
        </p:txBody>
      </p:sp>
      <p:sp>
        <p:nvSpPr>
          <p:cNvPr id="9" name="矩形 8"/>
          <p:cNvSpPr/>
          <p:nvPr/>
        </p:nvSpPr>
        <p:spPr>
          <a:xfrm>
            <a:off x="341929" y="5212402"/>
            <a:ext cx="8254181" cy="1477328"/>
          </a:xfrm>
          <a:prstGeom prst="rect">
            <a:avLst/>
          </a:prstGeom>
        </p:spPr>
        <p:txBody>
          <a:bodyPr wrap="square">
            <a:spAutoFit/>
          </a:bodyPr>
          <a:lstStyle/>
          <a:p>
            <a:r>
              <a:rPr lang="zh-TW" altLang="en-US" dirty="0"/>
              <a:t>低價策略奏效，百度擠下</a:t>
            </a:r>
            <a:r>
              <a:rPr lang="en-US" altLang="zh-TW" dirty="0"/>
              <a:t>Google</a:t>
            </a:r>
            <a:r>
              <a:rPr lang="zh-TW" altLang="en-US" dirty="0"/>
              <a:t>晉級全球智慧喇叭市占第二</a:t>
            </a:r>
          </a:p>
          <a:p>
            <a:r>
              <a:rPr lang="zh-TW" altLang="en-US" dirty="0"/>
              <a:t>根據</a:t>
            </a:r>
            <a:r>
              <a:rPr lang="en-US" altLang="zh-TW" dirty="0" err="1"/>
              <a:t>Canalys</a:t>
            </a:r>
            <a:r>
              <a:rPr lang="zh-TW" altLang="en-US" dirty="0"/>
              <a:t>調查數據，</a:t>
            </a:r>
            <a:r>
              <a:rPr lang="en-US" altLang="zh-TW" dirty="0"/>
              <a:t>Amazon</a:t>
            </a:r>
            <a:r>
              <a:rPr lang="zh-TW" altLang="en-US" dirty="0"/>
              <a:t>第二季以賣出</a:t>
            </a:r>
            <a:r>
              <a:rPr lang="en-US" altLang="zh-TW" dirty="0"/>
              <a:t>660</a:t>
            </a:r>
            <a:r>
              <a:rPr lang="zh-TW" altLang="en-US" dirty="0"/>
              <a:t>萬台</a:t>
            </a:r>
            <a:r>
              <a:rPr lang="en-US" altLang="zh-TW" dirty="0"/>
              <a:t>Echo</a:t>
            </a:r>
            <a:r>
              <a:rPr lang="zh-TW" altLang="en-US" dirty="0"/>
              <a:t>的成績，穩居全球智慧喇叭市占第一。而百度則以超低價策略在中國市場賣出</a:t>
            </a:r>
            <a:r>
              <a:rPr lang="en-US" altLang="zh-TW" dirty="0"/>
              <a:t>450</a:t>
            </a:r>
            <a:r>
              <a:rPr lang="zh-TW" altLang="en-US" dirty="0"/>
              <a:t>萬台小度音箱，取代</a:t>
            </a:r>
            <a:r>
              <a:rPr lang="en-US" altLang="zh-TW" dirty="0"/>
              <a:t>Google</a:t>
            </a:r>
            <a:r>
              <a:rPr lang="zh-TW" altLang="en-US" dirty="0"/>
              <a:t>躍居市占第二</a:t>
            </a:r>
          </a:p>
          <a:p>
            <a:r>
              <a:rPr lang="zh-TW" altLang="en-US" dirty="0" smtClean="0"/>
              <a:t>文</a:t>
            </a:r>
            <a:r>
              <a:rPr lang="en-US" altLang="zh-TW" dirty="0"/>
              <a:t>/</a:t>
            </a:r>
            <a:r>
              <a:rPr lang="zh-TW" altLang="en-US" dirty="0"/>
              <a:t>林妍溱 </a:t>
            </a:r>
            <a:r>
              <a:rPr lang="en-US" altLang="zh-TW" dirty="0"/>
              <a:t>| 2019-08-27</a:t>
            </a:r>
            <a:r>
              <a:rPr lang="zh-TW" altLang="en-US" dirty="0"/>
              <a:t>發表</a:t>
            </a:r>
          </a:p>
        </p:txBody>
      </p:sp>
      <p:sp>
        <p:nvSpPr>
          <p:cNvPr id="10" name="矩形 9"/>
          <p:cNvSpPr/>
          <p:nvPr/>
        </p:nvSpPr>
        <p:spPr>
          <a:xfrm>
            <a:off x="462893" y="3767901"/>
            <a:ext cx="8133217" cy="1200329"/>
          </a:xfrm>
          <a:prstGeom prst="rect">
            <a:avLst/>
          </a:prstGeom>
        </p:spPr>
        <p:txBody>
          <a:bodyPr wrap="square">
            <a:spAutoFit/>
          </a:bodyPr>
          <a:lstStyle/>
          <a:p>
            <a:r>
              <a:rPr lang="zh-TW" altLang="en-US" dirty="0"/>
              <a:t>分析師：</a:t>
            </a:r>
            <a:r>
              <a:rPr lang="en-US" altLang="zh-TW" dirty="0"/>
              <a:t>Google</a:t>
            </a:r>
            <a:r>
              <a:rPr lang="zh-TW" altLang="en-US" dirty="0"/>
              <a:t>今年靠</a:t>
            </a:r>
            <a:r>
              <a:rPr lang="en-US" altLang="zh-TW" dirty="0"/>
              <a:t>Home</a:t>
            </a:r>
            <a:r>
              <a:rPr lang="zh-TW" altLang="en-US" dirty="0"/>
              <a:t>賺進</a:t>
            </a:r>
            <a:r>
              <a:rPr lang="en-US" altLang="zh-TW" dirty="0"/>
              <a:t>34</a:t>
            </a:r>
            <a:r>
              <a:rPr lang="zh-TW" altLang="en-US" dirty="0"/>
              <a:t>億美金</a:t>
            </a:r>
          </a:p>
          <a:p>
            <a:r>
              <a:rPr lang="en-US" altLang="zh-TW" dirty="0"/>
              <a:t>RBC Capital</a:t>
            </a:r>
            <a:r>
              <a:rPr lang="zh-TW" altLang="en-US" dirty="0"/>
              <a:t>分析師</a:t>
            </a:r>
            <a:r>
              <a:rPr lang="en-US" altLang="zh-TW" dirty="0"/>
              <a:t>Mark </a:t>
            </a:r>
            <a:r>
              <a:rPr lang="en-US" altLang="zh-TW" dirty="0" err="1"/>
              <a:t>Mahaney</a:t>
            </a:r>
            <a:r>
              <a:rPr lang="zh-TW" altLang="en-US" dirty="0"/>
              <a:t>在報告中指出，</a:t>
            </a:r>
            <a:r>
              <a:rPr lang="en-US" altLang="zh-TW" dirty="0"/>
              <a:t>Pixel</a:t>
            </a:r>
            <a:r>
              <a:rPr lang="zh-TW" altLang="en-US" dirty="0"/>
              <a:t>家族硬體產品今年為</a:t>
            </a:r>
            <a:r>
              <a:rPr lang="en-US" altLang="zh-TW" dirty="0"/>
              <a:t>Google</a:t>
            </a:r>
            <a:r>
              <a:rPr lang="zh-TW" altLang="en-US" dirty="0"/>
              <a:t>帶來</a:t>
            </a:r>
            <a:r>
              <a:rPr lang="en-US" altLang="zh-TW" dirty="0"/>
              <a:t>34.2</a:t>
            </a:r>
            <a:r>
              <a:rPr lang="zh-TW" altLang="en-US" dirty="0"/>
              <a:t>億美元營收，而</a:t>
            </a:r>
            <a:r>
              <a:rPr lang="en-US" altLang="zh-TW" dirty="0"/>
              <a:t>Google Home</a:t>
            </a:r>
            <a:r>
              <a:rPr lang="zh-TW" altLang="en-US" dirty="0"/>
              <a:t>也賺進</a:t>
            </a:r>
            <a:r>
              <a:rPr lang="en-US" altLang="zh-TW" dirty="0"/>
              <a:t>33.9</a:t>
            </a:r>
            <a:r>
              <a:rPr lang="zh-TW" altLang="en-US" dirty="0"/>
              <a:t>億美元，只略少於</a:t>
            </a:r>
            <a:r>
              <a:rPr lang="en-US" altLang="zh-TW" dirty="0"/>
              <a:t>Pixel</a:t>
            </a:r>
            <a:r>
              <a:rPr lang="zh-TW" altLang="en-US" dirty="0"/>
              <a:t>產品線。</a:t>
            </a:r>
          </a:p>
          <a:p>
            <a:r>
              <a:rPr lang="zh-TW" altLang="en-US" dirty="0" smtClean="0"/>
              <a:t>文</a:t>
            </a:r>
            <a:r>
              <a:rPr lang="en-US" altLang="zh-TW" dirty="0"/>
              <a:t>/</a:t>
            </a:r>
            <a:r>
              <a:rPr lang="zh-TW" altLang="en-US" dirty="0"/>
              <a:t>林妍溱 </a:t>
            </a:r>
            <a:r>
              <a:rPr lang="en-US" altLang="zh-TW" dirty="0"/>
              <a:t>| 2018-12-26</a:t>
            </a:r>
            <a:r>
              <a:rPr lang="zh-TW" altLang="en-US" dirty="0"/>
              <a:t>發表</a:t>
            </a:r>
          </a:p>
        </p:txBody>
      </p:sp>
      <p:sp>
        <p:nvSpPr>
          <p:cNvPr id="11" name="矩形 10"/>
          <p:cNvSpPr/>
          <p:nvPr/>
        </p:nvSpPr>
        <p:spPr>
          <a:xfrm>
            <a:off x="462893" y="4847682"/>
            <a:ext cx="4245971" cy="369332"/>
          </a:xfrm>
          <a:prstGeom prst="rect">
            <a:avLst/>
          </a:prstGeom>
        </p:spPr>
        <p:txBody>
          <a:bodyPr wrap="none">
            <a:spAutoFit/>
          </a:bodyPr>
          <a:lstStyle/>
          <a:p>
            <a:r>
              <a:rPr lang="en-US" altLang="zh-TW" dirty="0"/>
              <a:t>https://www.ithome.com.tw/news/127893</a:t>
            </a:r>
            <a:endParaRPr lang="zh-TW" altLang="en-US" dirty="0"/>
          </a:p>
        </p:txBody>
      </p:sp>
      <p:sp>
        <p:nvSpPr>
          <p:cNvPr id="12" name="矩形 11"/>
          <p:cNvSpPr/>
          <p:nvPr/>
        </p:nvSpPr>
        <p:spPr>
          <a:xfrm>
            <a:off x="7059643" y="2084773"/>
            <a:ext cx="1800493" cy="646331"/>
          </a:xfrm>
          <a:prstGeom prst="rect">
            <a:avLst/>
          </a:prstGeom>
        </p:spPr>
        <p:txBody>
          <a:bodyPr wrap="none">
            <a:spAutoFit/>
          </a:bodyPr>
          <a:lstStyle/>
          <a:p>
            <a:r>
              <a:rPr lang="zh-TW" altLang="en-US" dirty="0"/>
              <a:t>聲控</a:t>
            </a:r>
            <a:r>
              <a:rPr lang="zh-TW" altLang="en-US" dirty="0" smtClean="0"/>
              <a:t>喇叭</a:t>
            </a:r>
            <a:r>
              <a:rPr lang="zh-TW" altLang="en-US" dirty="0"/>
              <a:t>可</a:t>
            </a:r>
            <a:r>
              <a:rPr lang="zh-TW" altLang="en-US" dirty="0" smtClean="0"/>
              <a:t>用來</a:t>
            </a:r>
            <a:endParaRPr lang="en-US" altLang="zh-TW" dirty="0" smtClean="0"/>
          </a:p>
          <a:p>
            <a:r>
              <a:rPr lang="zh-TW" altLang="en-US" dirty="0" smtClean="0"/>
              <a:t>聆聽</a:t>
            </a:r>
            <a:r>
              <a:rPr lang="zh-TW" altLang="en-US" dirty="0"/>
              <a:t>串流音樂</a:t>
            </a:r>
          </a:p>
        </p:txBody>
      </p:sp>
    </p:spTree>
    <p:extLst>
      <p:ext uri="{BB962C8B-B14F-4D97-AF65-F5344CB8AC3E}">
        <p14:creationId xmlns:p14="http://schemas.microsoft.com/office/powerpoint/2010/main" val="214261256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1929" y="1338199"/>
            <a:ext cx="1415772" cy="461665"/>
          </a:xfrm>
          <a:prstGeom prst="rect">
            <a:avLst/>
          </a:prstGeom>
        </p:spPr>
        <p:txBody>
          <a:bodyPr wrap="none">
            <a:spAutoFit/>
          </a:bodyPr>
          <a:lstStyle/>
          <a:p>
            <a:r>
              <a:rPr lang="zh-TW" altLang="en-US" sz="2400" dirty="0"/>
              <a:t>智慧喇叭</a:t>
            </a:r>
          </a:p>
        </p:txBody>
      </p:sp>
      <p:sp>
        <p:nvSpPr>
          <p:cNvPr id="3" name="標題 1"/>
          <p:cNvSpPr txBox="1">
            <a:spLocks/>
          </p:cNvSpPr>
          <p:nvPr/>
        </p:nvSpPr>
        <p:spPr>
          <a:xfrm>
            <a:off x="0" y="420980"/>
            <a:ext cx="9144000" cy="770946"/>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dirty="0" smtClean="0">
                <a:solidFill>
                  <a:schemeClr val="bg1"/>
                </a:solidFill>
              </a:rPr>
              <a:t>Question-Answering system</a:t>
            </a:r>
            <a:r>
              <a:rPr lang="zh-TW" altLang="en-US" dirty="0" smtClean="0">
                <a:solidFill>
                  <a:schemeClr val="bg1"/>
                </a:solidFill>
              </a:rPr>
              <a:t> 智能問答</a:t>
            </a:r>
            <a:endParaRPr lang="en-US" altLang="zh-TW" b="1" dirty="0" smtClean="0">
              <a:solidFill>
                <a:schemeClr val="bg1"/>
              </a:solidFill>
              <a:effectLst>
                <a:outerShdw blurRad="38100" dist="38100" dir="2700000" algn="tl">
                  <a:srgbClr val="000000">
                    <a:alpha val="43137"/>
                  </a:srgbClr>
                </a:outerShdw>
              </a:effectLst>
            </a:endParaRPr>
          </a:p>
        </p:txBody>
      </p:sp>
      <p:sp>
        <p:nvSpPr>
          <p:cNvPr id="6" name="矩形 5"/>
          <p:cNvSpPr/>
          <p:nvPr/>
        </p:nvSpPr>
        <p:spPr>
          <a:xfrm>
            <a:off x="419212" y="1799864"/>
            <a:ext cx="7135091" cy="1200329"/>
          </a:xfrm>
          <a:prstGeom prst="rect">
            <a:avLst/>
          </a:prstGeom>
        </p:spPr>
        <p:txBody>
          <a:bodyPr wrap="square">
            <a:spAutoFit/>
          </a:bodyPr>
          <a:lstStyle/>
          <a:p>
            <a:r>
              <a:rPr lang="zh-TW" altLang="en-US" dirty="0"/>
              <a:t>報告：今年底全球賣出超過</a:t>
            </a:r>
            <a:r>
              <a:rPr lang="en-US" altLang="zh-TW" dirty="0"/>
              <a:t>2</a:t>
            </a:r>
            <a:r>
              <a:rPr lang="zh-TW" altLang="en-US" dirty="0"/>
              <a:t>億台智慧喇叭，安裝數即將超越平板</a:t>
            </a:r>
          </a:p>
          <a:p>
            <a:r>
              <a:rPr lang="zh-TW" altLang="en-US" dirty="0"/>
              <a:t>分析機構</a:t>
            </a:r>
            <a:r>
              <a:rPr lang="en-US" altLang="zh-TW" dirty="0" err="1"/>
              <a:t>Canalys</a:t>
            </a:r>
            <a:r>
              <a:rPr lang="zh-TW" altLang="en-US" dirty="0"/>
              <a:t>預估，智慧喇叭的安裝率可能在今年底就會超越智慧腕帶，並在</a:t>
            </a:r>
            <a:r>
              <a:rPr lang="en-US" altLang="zh-TW" dirty="0"/>
              <a:t>2</a:t>
            </a:r>
            <a:r>
              <a:rPr lang="zh-TW" altLang="en-US" dirty="0"/>
              <a:t>年後超越平板電腦</a:t>
            </a:r>
          </a:p>
          <a:p>
            <a:r>
              <a:rPr lang="zh-TW" altLang="en-US" dirty="0" smtClean="0"/>
              <a:t>文</a:t>
            </a:r>
            <a:r>
              <a:rPr lang="en-US" altLang="zh-TW" dirty="0"/>
              <a:t>/</a:t>
            </a:r>
            <a:r>
              <a:rPr lang="zh-TW" altLang="en-US" dirty="0"/>
              <a:t>林妍溱 </a:t>
            </a:r>
            <a:r>
              <a:rPr lang="en-US" altLang="zh-TW" dirty="0"/>
              <a:t>| 2019-04-16</a:t>
            </a:r>
            <a:r>
              <a:rPr lang="zh-TW" altLang="en-US" dirty="0"/>
              <a:t>發表</a:t>
            </a:r>
          </a:p>
        </p:txBody>
      </p:sp>
      <p:pic>
        <p:nvPicPr>
          <p:cNvPr id="1026" name="Picture 2" descr="https://s4.itho.me/sites/default/files/styles/picture_size_large/public/field/image/0416-01-smart_speaker-960.png?itok=Q--CCrk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931" y="3146466"/>
            <a:ext cx="7415263" cy="3244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458862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86696" y="552497"/>
            <a:ext cx="7733072" cy="1569660"/>
          </a:xfrm>
          <a:prstGeom prst="rect">
            <a:avLst/>
          </a:prstGeom>
        </p:spPr>
        <p:txBody>
          <a:bodyPr wrap="square">
            <a:spAutoFit/>
          </a:bodyPr>
          <a:lstStyle/>
          <a:p>
            <a:r>
              <a:rPr lang="en-US" altLang="zh-TW" sz="2400" b="1" dirty="0"/>
              <a:t>Google Assistant</a:t>
            </a:r>
            <a:r>
              <a:rPr lang="zh-TW" altLang="en-US" sz="2400" b="1" dirty="0"/>
              <a:t>、</a:t>
            </a:r>
            <a:r>
              <a:rPr lang="en-US" altLang="zh-TW" sz="2400" b="1" dirty="0"/>
              <a:t>Alexa</a:t>
            </a:r>
            <a:r>
              <a:rPr lang="zh-TW" altLang="en-US" sz="2400" b="1" dirty="0"/>
              <a:t>與</a:t>
            </a:r>
            <a:r>
              <a:rPr lang="en-US" altLang="zh-TW" sz="2400" b="1" dirty="0"/>
              <a:t>Siri</a:t>
            </a:r>
            <a:r>
              <a:rPr lang="zh-TW" altLang="en-US" sz="2400" b="1" dirty="0"/>
              <a:t>可能成為駭客入侵幫兇</a:t>
            </a:r>
          </a:p>
          <a:p>
            <a:r>
              <a:rPr lang="zh-TW" altLang="en-US" dirty="0"/>
              <a:t>研究人員改變聲音的波形以嵌入惡意的命令，仿造出一般人聽不出差異，只有語音辨識系統可辨識的語音命令，讓</a:t>
            </a:r>
            <a:r>
              <a:rPr lang="en-US" altLang="zh-TW" dirty="0"/>
              <a:t>Siri</a:t>
            </a:r>
            <a:r>
              <a:rPr lang="zh-TW" altLang="en-US" dirty="0"/>
              <a:t>、</a:t>
            </a:r>
            <a:r>
              <a:rPr lang="en-US" altLang="zh-TW" dirty="0"/>
              <a:t>Google Assistant</a:t>
            </a:r>
            <a:r>
              <a:rPr lang="zh-TW" altLang="en-US" dirty="0"/>
              <a:t>造訪惡意網站，進而導致駭客入侵該裝置。</a:t>
            </a:r>
          </a:p>
          <a:p>
            <a:r>
              <a:rPr lang="zh-TW" altLang="en-US" dirty="0" smtClean="0"/>
              <a:t>文</a:t>
            </a:r>
            <a:r>
              <a:rPr lang="en-US" altLang="zh-TW" dirty="0"/>
              <a:t>/</a:t>
            </a:r>
            <a:r>
              <a:rPr lang="zh-TW" altLang="en-US" dirty="0"/>
              <a:t>陳曉莉 </a:t>
            </a:r>
            <a:r>
              <a:rPr lang="en-US" altLang="zh-TW" dirty="0"/>
              <a:t>| 2018-05-11</a:t>
            </a:r>
            <a:r>
              <a:rPr lang="zh-TW" altLang="en-US" dirty="0"/>
              <a:t>發表</a:t>
            </a:r>
          </a:p>
        </p:txBody>
      </p:sp>
      <p:pic>
        <p:nvPicPr>
          <p:cNvPr id="3" name="圖片 2"/>
          <p:cNvPicPr>
            <a:picLocks noChangeAspect="1"/>
          </p:cNvPicPr>
          <p:nvPr/>
        </p:nvPicPr>
        <p:blipFill>
          <a:blip r:embed="rId2"/>
          <a:stretch>
            <a:fillRect/>
          </a:stretch>
        </p:blipFill>
        <p:spPr>
          <a:xfrm>
            <a:off x="486696" y="2944761"/>
            <a:ext cx="7678993" cy="3359559"/>
          </a:xfrm>
          <a:prstGeom prst="rect">
            <a:avLst/>
          </a:prstGeom>
        </p:spPr>
      </p:pic>
      <p:sp>
        <p:nvSpPr>
          <p:cNvPr id="4" name="矩形 3"/>
          <p:cNvSpPr/>
          <p:nvPr/>
        </p:nvSpPr>
        <p:spPr>
          <a:xfrm>
            <a:off x="486696" y="2251276"/>
            <a:ext cx="4245971" cy="369332"/>
          </a:xfrm>
          <a:prstGeom prst="rect">
            <a:avLst/>
          </a:prstGeom>
        </p:spPr>
        <p:txBody>
          <a:bodyPr wrap="none">
            <a:spAutoFit/>
          </a:bodyPr>
          <a:lstStyle/>
          <a:p>
            <a:r>
              <a:rPr lang="en-US" altLang="zh-TW" dirty="0"/>
              <a:t>https://www.ithome.com.tw/news/123087</a:t>
            </a:r>
            <a:endParaRPr lang="zh-TW" altLang="en-US" dirty="0"/>
          </a:p>
        </p:txBody>
      </p:sp>
    </p:spTree>
    <p:extLst>
      <p:ext uri="{BB962C8B-B14F-4D97-AF65-F5344CB8AC3E}">
        <p14:creationId xmlns:p14="http://schemas.microsoft.com/office/powerpoint/2010/main" val="217920808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1"/>
          <p:cNvSpPr txBox="1">
            <a:spLocks/>
          </p:cNvSpPr>
          <p:nvPr/>
        </p:nvSpPr>
        <p:spPr>
          <a:xfrm>
            <a:off x="0" y="1777152"/>
            <a:ext cx="9144000" cy="967831"/>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6000" dirty="0" smtClean="0">
                <a:solidFill>
                  <a:schemeClr val="bg1"/>
                </a:solidFill>
              </a:rPr>
              <a:t>機器翻譯    </a:t>
            </a:r>
            <a:r>
              <a:rPr lang="en-US" altLang="zh-TW" sz="4000" dirty="0" smtClean="0">
                <a:solidFill>
                  <a:schemeClr val="bg1"/>
                </a:solidFill>
              </a:rPr>
              <a:t>Machine Translation</a:t>
            </a:r>
            <a:endParaRPr lang="zh-TW" altLang="en-US" sz="4000" dirty="0">
              <a:solidFill>
                <a:schemeClr val="bg1"/>
              </a:solidFill>
            </a:endParaRPr>
          </a:p>
        </p:txBody>
      </p:sp>
      <p:sp>
        <p:nvSpPr>
          <p:cNvPr id="2" name="矩形 1"/>
          <p:cNvSpPr/>
          <p:nvPr/>
        </p:nvSpPr>
        <p:spPr>
          <a:xfrm>
            <a:off x="889129" y="3818706"/>
            <a:ext cx="2907719" cy="523220"/>
          </a:xfrm>
          <a:prstGeom prst="rect">
            <a:avLst/>
          </a:prstGeom>
        </p:spPr>
        <p:txBody>
          <a:bodyPr wrap="none">
            <a:spAutoFit/>
          </a:bodyPr>
          <a:lstStyle/>
          <a:p>
            <a:r>
              <a:rPr lang="en-US" altLang="zh-TW" sz="2800" dirty="0"/>
              <a:t>Transformer(2017)</a:t>
            </a:r>
            <a:endParaRPr lang="zh-TW" altLang="en-US" sz="2800" dirty="0"/>
          </a:p>
        </p:txBody>
      </p:sp>
      <p:sp>
        <p:nvSpPr>
          <p:cNvPr id="4" name="矩形 3"/>
          <p:cNvSpPr/>
          <p:nvPr/>
        </p:nvSpPr>
        <p:spPr>
          <a:xfrm>
            <a:off x="3036584" y="4495860"/>
            <a:ext cx="2110642" cy="584775"/>
          </a:xfrm>
          <a:prstGeom prst="rect">
            <a:avLst/>
          </a:prstGeom>
        </p:spPr>
        <p:txBody>
          <a:bodyPr wrap="none">
            <a:spAutoFit/>
          </a:bodyPr>
          <a:lstStyle/>
          <a:p>
            <a:r>
              <a:rPr lang="en-US" altLang="zh-TW" sz="3200" dirty="0" smtClean="0"/>
              <a:t>BERT(2018)</a:t>
            </a:r>
            <a:endParaRPr lang="zh-TW" altLang="en-US" sz="3200" dirty="0"/>
          </a:p>
        </p:txBody>
      </p:sp>
      <p:sp>
        <p:nvSpPr>
          <p:cNvPr id="3" name="矩形 2"/>
          <p:cNvSpPr/>
          <p:nvPr/>
        </p:nvSpPr>
        <p:spPr>
          <a:xfrm>
            <a:off x="364836" y="6015813"/>
            <a:ext cx="5176981" cy="646331"/>
          </a:xfrm>
          <a:prstGeom prst="rect">
            <a:avLst/>
          </a:prstGeom>
        </p:spPr>
        <p:txBody>
          <a:bodyPr wrap="square">
            <a:spAutoFit/>
          </a:bodyPr>
          <a:lstStyle/>
          <a:p>
            <a:r>
              <a:rPr lang="en-US" altLang="zh-TW" dirty="0"/>
              <a:t>ELMO, BERT, </a:t>
            </a:r>
            <a:r>
              <a:rPr lang="en-US" altLang="zh-TW" dirty="0" smtClean="0"/>
              <a:t>GPT</a:t>
            </a:r>
          </a:p>
          <a:p>
            <a:r>
              <a:rPr lang="en-US" altLang="zh-TW" dirty="0" smtClean="0"/>
              <a:t>https</a:t>
            </a:r>
            <a:r>
              <a:rPr lang="en-US" altLang="zh-TW" dirty="0"/>
              <a:t>://www.youtube.com/watch?v=UYPa347-DdE</a:t>
            </a:r>
            <a:endParaRPr lang="zh-TW" altLang="en-US" dirty="0"/>
          </a:p>
        </p:txBody>
      </p:sp>
      <p:sp>
        <p:nvSpPr>
          <p:cNvPr id="5" name="矩形 4"/>
          <p:cNvSpPr/>
          <p:nvPr/>
        </p:nvSpPr>
        <p:spPr>
          <a:xfrm>
            <a:off x="5541817" y="5080635"/>
            <a:ext cx="3030188" cy="769441"/>
          </a:xfrm>
          <a:prstGeom prst="rect">
            <a:avLst/>
          </a:prstGeom>
        </p:spPr>
        <p:txBody>
          <a:bodyPr wrap="none">
            <a:spAutoFit/>
          </a:bodyPr>
          <a:lstStyle/>
          <a:p>
            <a:r>
              <a:rPr lang="en-US" altLang="zh-TW" sz="4400" dirty="0" err="1" smtClean="0"/>
              <a:t>XLNet</a:t>
            </a:r>
            <a:r>
              <a:rPr lang="en-US" altLang="zh-TW" sz="4400" dirty="0" smtClean="0"/>
              <a:t>(2019)</a:t>
            </a:r>
            <a:endParaRPr lang="zh-TW" altLang="en-US" sz="4400" dirty="0"/>
          </a:p>
        </p:txBody>
      </p:sp>
    </p:spTree>
    <p:extLst>
      <p:ext uri="{BB962C8B-B14F-4D97-AF65-F5344CB8AC3E}">
        <p14:creationId xmlns:p14="http://schemas.microsoft.com/office/powerpoint/2010/main" val="19839394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6"/>
            <a:ext cx="7886700" cy="662781"/>
          </a:xfrm>
        </p:spPr>
        <p:txBody>
          <a:bodyPr>
            <a:normAutofit/>
          </a:bodyPr>
          <a:lstStyle/>
          <a:p>
            <a:r>
              <a:rPr lang="en-US" altLang="zh-TW" sz="1400" dirty="0"/>
              <a:t>https://ocw.mit.edu/courses/mathematics/18-s096-topics-in-mathematics-with-applications-in-finance-fall-2013/video-lectures/lecture-8-time-series-analysis-i/</a:t>
            </a:r>
            <a:endParaRPr lang="zh-TW" altLang="en-US" sz="1400" dirty="0"/>
          </a:p>
        </p:txBody>
      </p:sp>
      <p:pic>
        <p:nvPicPr>
          <p:cNvPr id="6" name="內容版面配置區 5"/>
          <p:cNvPicPr>
            <a:picLocks noGrp="1" noChangeAspect="1"/>
          </p:cNvPicPr>
          <p:nvPr>
            <p:ph idx="1"/>
          </p:nvPr>
        </p:nvPicPr>
        <p:blipFill>
          <a:blip r:embed="rId2"/>
          <a:stretch>
            <a:fillRect/>
          </a:stretch>
        </p:blipFill>
        <p:spPr>
          <a:xfrm>
            <a:off x="1791855" y="1027907"/>
            <a:ext cx="6723495" cy="5813847"/>
          </a:xfrm>
          <a:prstGeom prst="rect">
            <a:avLst/>
          </a:prstGeom>
        </p:spPr>
      </p:pic>
    </p:spTree>
    <p:extLst>
      <p:ext uri="{BB962C8B-B14F-4D97-AF65-F5344CB8AC3E}">
        <p14:creationId xmlns:p14="http://schemas.microsoft.com/office/powerpoint/2010/main" val="328607457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37887" y="780763"/>
            <a:ext cx="7886700" cy="1325563"/>
          </a:xfrm>
        </p:spPr>
        <p:txBody>
          <a:bodyPr/>
          <a:lstStyle/>
          <a:p>
            <a:r>
              <a:rPr lang="en-US" altLang="zh-TW" dirty="0" smtClean="0"/>
              <a:t>Seq2Seq(2014)</a:t>
            </a:r>
            <a:endParaRPr lang="zh-TW" altLang="en-US" dirty="0"/>
          </a:p>
        </p:txBody>
      </p:sp>
      <p:pic>
        <p:nvPicPr>
          <p:cNvPr id="4" name="內容版面配置區 3"/>
          <p:cNvPicPr>
            <a:picLocks noGrp="1" noChangeAspect="1"/>
          </p:cNvPicPr>
          <p:nvPr>
            <p:ph idx="1"/>
          </p:nvPr>
        </p:nvPicPr>
        <p:blipFill>
          <a:blip r:embed="rId2"/>
          <a:stretch>
            <a:fillRect/>
          </a:stretch>
        </p:blipFill>
        <p:spPr>
          <a:xfrm>
            <a:off x="711778" y="2491493"/>
            <a:ext cx="7886700" cy="2613202"/>
          </a:xfrm>
          <a:prstGeom prst="rect">
            <a:avLst/>
          </a:prstGeom>
        </p:spPr>
      </p:pic>
    </p:spTree>
    <p:extLst>
      <p:ext uri="{BB962C8B-B14F-4D97-AF65-F5344CB8AC3E}">
        <p14:creationId xmlns:p14="http://schemas.microsoft.com/office/powerpoint/2010/main" val="95277300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Sequence to Sequence </a:t>
            </a:r>
            <a:r>
              <a:rPr lang="zh-TW" altLang="en-US" dirty="0"/>
              <a:t>是由 </a:t>
            </a:r>
            <a:r>
              <a:rPr lang="en-US" altLang="zh-TW" dirty="0"/>
              <a:t>Encoder </a:t>
            </a:r>
            <a:r>
              <a:rPr lang="zh-TW" altLang="en-US" dirty="0"/>
              <a:t>與 </a:t>
            </a:r>
            <a:r>
              <a:rPr lang="en-US" altLang="zh-TW" dirty="0"/>
              <a:t>Decoder </a:t>
            </a:r>
            <a:r>
              <a:rPr lang="zh-TW" altLang="en-US" dirty="0"/>
              <a:t>兩個 </a:t>
            </a:r>
            <a:r>
              <a:rPr lang="en-US" altLang="zh-TW" dirty="0"/>
              <a:t>RNN </a:t>
            </a:r>
            <a:r>
              <a:rPr lang="zh-TW" altLang="en-US" dirty="0"/>
              <a:t>構成</a:t>
            </a:r>
          </a:p>
        </p:txBody>
      </p:sp>
      <p:pic>
        <p:nvPicPr>
          <p:cNvPr id="4" name="內容版面配置區 3"/>
          <p:cNvPicPr>
            <a:picLocks noGrp="1" noChangeAspect="1"/>
          </p:cNvPicPr>
          <p:nvPr>
            <p:ph idx="1"/>
          </p:nvPr>
        </p:nvPicPr>
        <p:blipFill>
          <a:blip r:embed="rId2"/>
          <a:stretch>
            <a:fillRect/>
          </a:stretch>
        </p:blipFill>
        <p:spPr>
          <a:xfrm>
            <a:off x="342323" y="1690689"/>
            <a:ext cx="7886700" cy="2373473"/>
          </a:xfrm>
          <a:prstGeom prst="rect">
            <a:avLst/>
          </a:prstGeom>
        </p:spPr>
      </p:pic>
      <p:sp>
        <p:nvSpPr>
          <p:cNvPr id="5" name="矩形 4"/>
          <p:cNvSpPr/>
          <p:nvPr/>
        </p:nvSpPr>
        <p:spPr>
          <a:xfrm>
            <a:off x="512618" y="4189396"/>
            <a:ext cx="7827818" cy="1200329"/>
          </a:xfrm>
          <a:prstGeom prst="rect">
            <a:avLst/>
          </a:prstGeom>
        </p:spPr>
        <p:txBody>
          <a:bodyPr wrap="square">
            <a:spAutoFit/>
          </a:bodyPr>
          <a:lstStyle/>
          <a:p>
            <a:r>
              <a:rPr lang="zh-TW" altLang="en-US" sz="2400" dirty="0" smtClean="0"/>
              <a:t>運作原理</a:t>
            </a:r>
            <a:r>
              <a:rPr lang="en-US" altLang="zh-TW" sz="2400" dirty="0" smtClean="0"/>
              <a:t>:</a:t>
            </a:r>
            <a:r>
              <a:rPr lang="zh-TW" altLang="en-US" sz="2400" dirty="0" smtClean="0"/>
              <a:t>當看到</a:t>
            </a:r>
            <a:r>
              <a:rPr lang="zh-TW" altLang="en-US" sz="2400" dirty="0"/>
              <a:t>一段話時，會先將這句話理解吸收，再根據我們理解的內容說出回覆，</a:t>
            </a:r>
            <a:r>
              <a:rPr lang="en-US" altLang="zh-TW" sz="2400" dirty="0"/>
              <a:t>Sequence to Sequence </a:t>
            </a:r>
            <a:r>
              <a:rPr lang="zh-TW" altLang="en-US" sz="2400" dirty="0"/>
              <a:t>就是在模擬這個過程。</a:t>
            </a:r>
          </a:p>
        </p:txBody>
      </p:sp>
      <p:sp>
        <p:nvSpPr>
          <p:cNvPr id="6" name="矩形 5"/>
          <p:cNvSpPr/>
          <p:nvPr/>
        </p:nvSpPr>
        <p:spPr>
          <a:xfrm>
            <a:off x="628650" y="5748234"/>
            <a:ext cx="7416223" cy="646331"/>
          </a:xfrm>
          <a:prstGeom prst="rect">
            <a:avLst/>
          </a:prstGeom>
        </p:spPr>
        <p:txBody>
          <a:bodyPr wrap="square">
            <a:spAutoFit/>
          </a:bodyPr>
          <a:lstStyle/>
          <a:p>
            <a:r>
              <a:rPr lang="en-US" altLang="zh-TW" dirty="0"/>
              <a:t>https://zake7749.github.io/2017/09/28/Sequence-to-Sequence-tutorial/#Sequence_to_Sequence</a:t>
            </a:r>
            <a:endParaRPr lang="zh-TW" altLang="en-US" dirty="0"/>
          </a:p>
        </p:txBody>
      </p:sp>
    </p:spTree>
    <p:extLst>
      <p:ext uri="{BB962C8B-B14F-4D97-AF65-F5344CB8AC3E}">
        <p14:creationId xmlns:p14="http://schemas.microsoft.com/office/powerpoint/2010/main" val="80515758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20650" y="189636"/>
            <a:ext cx="7886700" cy="761710"/>
          </a:xfrm>
        </p:spPr>
        <p:txBody>
          <a:bodyPr/>
          <a:lstStyle/>
          <a:p>
            <a:r>
              <a:rPr lang="en-US" altLang="zh-TW" dirty="0" smtClean="0"/>
              <a:t>Google Transformer(2017)</a:t>
            </a:r>
            <a:endParaRPr lang="zh-TW" altLang="en-US" dirty="0"/>
          </a:p>
        </p:txBody>
      </p:sp>
      <p:sp>
        <p:nvSpPr>
          <p:cNvPr id="3" name="內容版面配置區 2"/>
          <p:cNvSpPr>
            <a:spLocks noGrp="1"/>
          </p:cNvSpPr>
          <p:nvPr>
            <p:ph idx="1"/>
          </p:nvPr>
        </p:nvSpPr>
        <p:spPr>
          <a:xfrm>
            <a:off x="443345" y="2125807"/>
            <a:ext cx="8072005" cy="4732193"/>
          </a:xfrm>
        </p:spPr>
        <p:txBody>
          <a:bodyPr>
            <a:normAutofit fontScale="70000" lnSpcReduction="20000"/>
          </a:bodyPr>
          <a:lstStyle/>
          <a:p>
            <a:pPr marL="0" indent="0">
              <a:buNone/>
            </a:pPr>
            <a:r>
              <a:rPr lang="en-US" altLang="zh-TW" dirty="0"/>
              <a:t>The dominant sequence transduction models are based on complex recurrent or convolutional neural networks in an </a:t>
            </a:r>
            <a:r>
              <a:rPr lang="en-US" altLang="zh-TW" b="1" dirty="0">
                <a:solidFill>
                  <a:srgbClr val="FF0000"/>
                </a:solidFill>
                <a:effectLst>
                  <a:outerShdw blurRad="38100" dist="38100" dir="2700000" algn="tl">
                    <a:srgbClr val="000000">
                      <a:alpha val="43137"/>
                    </a:srgbClr>
                  </a:outerShdw>
                </a:effectLst>
              </a:rPr>
              <a:t>encoder-decoder configuration</a:t>
            </a:r>
            <a:r>
              <a:rPr lang="en-US" altLang="zh-TW" dirty="0"/>
              <a:t>. The best performing models also connect the encoder and decoder through an </a:t>
            </a:r>
            <a:r>
              <a:rPr lang="en-US" altLang="zh-TW" b="1" dirty="0">
                <a:solidFill>
                  <a:srgbClr val="FF0000"/>
                </a:solidFill>
                <a:effectLst>
                  <a:outerShdw blurRad="38100" dist="38100" dir="2700000" algn="tl">
                    <a:srgbClr val="000000">
                      <a:alpha val="43137"/>
                    </a:srgbClr>
                  </a:outerShdw>
                </a:effectLst>
              </a:rPr>
              <a:t>attention mechanism</a:t>
            </a:r>
            <a:r>
              <a:rPr lang="en-US" altLang="zh-TW" dirty="0"/>
              <a:t>. </a:t>
            </a:r>
            <a:endParaRPr lang="en-US" altLang="zh-TW" dirty="0" smtClean="0"/>
          </a:p>
          <a:p>
            <a:pPr marL="0" indent="0">
              <a:buNone/>
            </a:pPr>
            <a:endParaRPr lang="en-US" altLang="zh-TW" dirty="0"/>
          </a:p>
          <a:p>
            <a:pPr marL="0" indent="0">
              <a:buNone/>
            </a:pPr>
            <a:r>
              <a:rPr lang="en-US" altLang="zh-TW" dirty="0" smtClean="0"/>
              <a:t>We </a:t>
            </a:r>
            <a:r>
              <a:rPr lang="en-US" altLang="zh-TW" dirty="0"/>
              <a:t>propose a new simple network architecture, </a:t>
            </a:r>
            <a:r>
              <a:rPr lang="en-US" altLang="zh-TW" b="1" dirty="0">
                <a:solidFill>
                  <a:srgbClr val="FF0000"/>
                </a:solidFill>
                <a:effectLst>
                  <a:outerShdw blurRad="38100" dist="38100" dir="2700000" algn="tl">
                    <a:srgbClr val="000000">
                      <a:alpha val="43137"/>
                    </a:srgbClr>
                  </a:outerShdw>
                </a:effectLst>
              </a:rPr>
              <a:t>the Transformer</a:t>
            </a:r>
            <a:r>
              <a:rPr lang="en-US" altLang="zh-TW" dirty="0"/>
              <a:t>, based solely on attention mechanisms, dispensing with recurrence and convolutions entirely. </a:t>
            </a:r>
            <a:endParaRPr lang="en-US" altLang="zh-TW" dirty="0" smtClean="0"/>
          </a:p>
          <a:p>
            <a:pPr marL="0" indent="0">
              <a:buNone/>
            </a:pPr>
            <a:r>
              <a:rPr lang="en-US" altLang="zh-TW" dirty="0" smtClean="0"/>
              <a:t>Experiments </a:t>
            </a:r>
            <a:r>
              <a:rPr lang="en-US" altLang="zh-TW" dirty="0"/>
              <a:t>on two machine translation tasks show these models to be superior in quality while being more parallelizable and requiring significantly less time to train. Our model achieves 28.4 BLEU on the WMT 2014 English-to-German translation task, improving over the existing best results, including ensembles by over 2 BLEU. On the WMT 2014 English-to-French translation task, our model establishes a new single-model state-of-the-art BLEU score of 41.8 after training for 3.5 days on eight GPUs, a small fraction of the training costs of the best models from the literature. We show that the Transformer generalizes well to other tasks by applying it successfully to English constituency parsing both with large and limited training data.</a:t>
            </a:r>
            <a:endParaRPr lang="zh-TW" altLang="en-US" dirty="0"/>
          </a:p>
        </p:txBody>
      </p:sp>
      <p:sp>
        <p:nvSpPr>
          <p:cNvPr id="4" name="矩形 3"/>
          <p:cNvSpPr/>
          <p:nvPr/>
        </p:nvSpPr>
        <p:spPr>
          <a:xfrm>
            <a:off x="217054" y="855331"/>
            <a:ext cx="8723746" cy="1200329"/>
          </a:xfrm>
          <a:prstGeom prst="rect">
            <a:avLst/>
          </a:prstGeom>
        </p:spPr>
        <p:txBody>
          <a:bodyPr wrap="square">
            <a:spAutoFit/>
          </a:bodyPr>
          <a:lstStyle/>
          <a:p>
            <a:r>
              <a:rPr lang="en-US" altLang="zh-TW" dirty="0"/>
              <a:t>Attention Is All You Need</a:t>
            </a:r>
          </a:p>
          <a:p>
            <a:r>
              <a:rPr lang="en-US" altLang="zh-TW" dirty="0"/>
              <a:t>Ashish </a:t>
            </a:r>
            <a:r>
              <a:rPr lang="en-US" altLang="zh-TW" dirty="0" err="1"/>
              <a:t>Vaswani</a:t>
            </a:r>
            <a:r>
              <a:rPr lang="en-US" altLang="zh-TW" dirty="0"/>
              <a:t>, Noam </a:t>
            </a:r>
            <a:r>
              <a:rPr lang="en-US" altLang="zh-TW" dirty="0" err="1"/>
              <a:t>Shazeer</a:t>
            </a:r>
            <a:r>
              <a:rPr lang="en-US" altLang="zh-TW" dirty="0"/>
              <a:t>, </a:t>
            </a:r>
            <a:r>
              <a:rPr lang="en-US" altLang="zh-TW" dirty="0" err="1"/>
              <a:t>Niki</a:t>
            </a:r>
            <a:r>
              <a:rPr lang="en-US" altLang="zh-TW" dirty="0"/>
              <a:t> </a:t>
            </a:r>
            <a:r>
              <a:rPr lang="en-US" altLang="zh-TW" dirty="0" err="1"/>
              <a:t>Parmar</a:t>
            </a:r>
            <a:r>
              <a:rPr lang="en-US" altLang="zh-TW" dirty="0"/>
              <a:t>, </a:t>
            </a:r>
            <a:r>
              <a:rPr lang="en-US" altLang="zh-TW" dirty="0" err="1"/>
              <a:t>Jakob</a:t>
            </a:r>
            <a:r>
              <a:rPr lang="en-US" altLang="zh-TW" dirty="0"/>
              <a:t> </a:t>
            </a:r>
            <a:r>
              <a:rPr lang="en-US" altLang="zh-TW" dirty="0" err="1"/>
              <a:t>Uszkoreit</a:t>
            </a:r>
            <a:r>
              <a:rPr lang="en-US" altLang="zh-TW" dirty="0"/>
              <a:t>, </a:t>
            </a:r>
            <a:r>
              <a:rPr lang="en-US" altLang="zh-TW" dirty="0" err="1"/>
              <a:t>Llion</a:t>
            </a:r>
            <a:r>
              <a:rPr lang="en-US" altLang="zh-TW" dirty="0"/>
              <a:t> Jones, Aidan N. Gomez, Lukasz Kaiser, </a:t>
            </a:r>
            <a:r>
              <a:rPr lang="en-US" altLang="zh-TW" dirty="0" err="1"/>
              <a:t>Illia</a:t>
            </a:r>
            <a:r>
              <a:rPr lang="en-US" altLang="zh-TW" dirty="0"/>
              <a:t> </a:t>
            </a:r>
            <a:r>
              <a:rPr lang="en-US" altLang="zh-TW" dirty="0" err="1"/>
              <a:t>Polosukhin</a:t>
            </a:r>
            <a:endParaRPr lang="en-US" altLang="zh-TW" dirty="0"/>
          </a:p>
          <a:p>
            <a:r>
              <a:rPr lang="en-US" altLang="zh-TW" dirty="0"/>
              <a:t>(Submitted on 12 Jun 2017 (v1), last revised 6 Dec 2017 (this version, v5))</a:t>
            </a:r>
            <a:endParaRPr lang="zh-TW" altLang="en-US" dirty="0"/>
          </a:p>
        </p:txBody>
      </p:sp>
    </p:spTree>
    <p:extLst>
      <p:ext uri="{BB962C8B-B14F-4D97-AF65-F5344CB8AC3E}">
        <p14:creationId xmlns:p14="http://schemas.microsoft.com/office/powerpoint/2010/main" val="324490587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3406" y="168956"/>
            <a:ext cx="6229350" cy="369332"/>
          </a:xfrm>
          <a:prstGeom prst="rect">
            <a:avLst/>
          </a:prstGeom>
        </p:spPr>
        <p:txBody>
          <a:bodyPr wrap="square">
            <a:spAutoFit/>
          </a:bodyPr>
          <a:lstStyle/>
          <a:p>
            <a:r>
              <a:rPr lang="en-US" altLang="zh-TW" dirty="0"/>
              <a:t>https://paperswithcode.com/task/machine-translation</a:t>
            </a:r>
            <a:endParaRPr lang="zh-TW" altLang="en-US" dirty="0"/>
          </a:p>
        </p:txBody>
      </p:sp>
      <p:sp>
        <p:nvSpPr>
          <p:cNvPr id="5" name="標題 1"/>
          <p:cNvSpPr txBox="1">
            <a:spLocks/>
          </p:cNvSpPr>
          <p:nvPr/>
        </p:nvSpPr>
        <p:spPr>
          <a:xfrm>
            <a:off x="0" y="538288"/>
            <a:ext cx="9144000" cy="967831"/>
          </a:xfrm>
          <a:prstGeom prst="rect">
            <a:avLst/>
          </a:prstGeom>
          <a:solidFill>
            <a:srgbClr val="0070C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6000" dirty="0" smtClean="0">
                <a:solidFill>
                  <a:schemeClr val="bg1"/>
                </a:solidFill>
              </a:rPr>
              <a:t>機器翻譯    </a:t>
            </a:r>
            <a:r>
              <a:rPr lang="en-US" altLang="zh-TW" sz="4000" dirty="0" smtClean="0">
                <a:solidFill>
                  <a:schemeClr val="bg1"/>
                </a:solidFill>
              </a:rPr>
              <a:t>Machine Translation</a:t>
            </a:r>
            <a:endParaRPr lang="zh-TW" altLang="en-US" sz="4000" dirty="0">
              <a:solidFill>
                <a:schemeClr val="bg1"/>
              </a:solidFill>
            </a:endParaRPr>
          </a:p>
        </p:txBody>
      </p:sp>
      <p:pic>
        <p:nvPicPr>
          <p:cNvPr id="8" name="內容版面配置區 7"/>
          <p:cNvPicPr>
            <a:picLocks noGrp="1" noChangeAspect="1"/>
          </p:cNvPicPr>
          <p:nvPr>
            <p:ph idx="1"/>
          </p:nvPr>
        </p:nvPicPr>
        <p:blipFill>
          <a:blip r:embed="rId2"/>
          <a:stretch>
            <a:fillRect/>
          </a:stretch>
        </p:blipFill>
        <p:spPr>
          <a:xfrm>
            <a:off x="94020" y="1715058"/>
            <a:ext cx="8621458" cy="4469432"/>
          </a:xfrm>
          <a:prstGeom prst="rect">
            <a:avLst/>
          </a:prstGeom>
        </p:spPr>
      </p:pic>
      <p:sp>
        <p:nvSpPr>
          <p:cNvPr id="9" name="矩形 8"/>
          <p:cNvSpPr/>
          <p:nvPr/>
        </p:nvSpPr>
        <p:spPr>
          <a:xfrm>
            <a:off x="363793" y="3017344"/>
            <a:ext cx="7698658" cy="369332"/>
          </a:xfrm>
          <a:prstGeom prst="rect">
            <a:avLst/>
          </a:prstGeom>
        </p:spPr>
        <p:txBody>
          <a:bodyPr wrap="square">
            <a:spAutoFit/>
          </a:bodyPr>
          <a:lstStyle/>
          <a:p>
            <a:r>
              <a:rPr lang="en-US" altLang="zh-TW" dirty="0"/>
              <a:t>https://paperswithcode.com/sota/machine-translation-on-iwslt2015-chinese</a:t>
            </a:r>
            <a:endParaRPr lang="zh-TW" altLang="en-US" dirty="0"/>
          </a:p>
        </p:txBody>
      </p:sp>
    </p:spTree>
    <p:extLst>
      <p:ext uri="{BB962C8B-B14F-4D97-AF65-F5344CB8AC3E}">
        <p14:creationId xmlns:p14="http://schemas.microsoft.com/office/powerpoint/2010/main" val="206857041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14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600" dirty="0" smtClean="0"/>
              <a:t>NLP</a:t>
            </a:r>
            <a:r>
              <a:rPr lang="zh-TW" altLang="en-US" sz="6600" dirty="0" smtClean="0"/>
              <a:t>學習資源</a:t>
            </a:r>
            <a:endParaRPr lang="en-US" altLang="zh-TW" sz="6600" dirty="0"/>
          </a:p>
        </p:txBody>
      </p:sp>
    </p:spTree>
    <p:extLst>
      <p:ext uri="{BB962C8B-B14F-4D97-AF65-F5344CB8AC3E}">
        <p14:creationId xmlns:p14="http://schemas.microsoft.com/office/powerpoint/2010/main" val="249087311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95564" y="134217"/>
            <a:ext cx="7102764" cy="530801"/>
          </a:xfrm>
        </p:spPr>
        <p:txBody>
          <a:bodyPr>
            <a:normAutofit/>
          </a:bodyPr>
          <a:lstStyle/>
          <a:p>
            <a:r>
              <a:rPr lang="en-US" altLang="zh-TW" sz="3200" dirty="0"/>
              <a:t>https://github.com/graykode/nlp-tutorial</a:t>
            </a:r>
            <a:endParaRPr lang="zh-TW" altLang="en-US" sz="3200" dirty="0"/>
          </a:p>
        </p:txBody>
      </p:sp>
      <p:pic>
        <p:nvPicPr>
          <p:cNvPr id="6" name="內容版面配置區 5"/>
          <p:cNvPicPr>
            <a:picLocks noGrp="1" noChangeAspect="1"/>
          </p:cNvPicPr>
          <p:nvPr>
            <p:ph idx="1"/>
          </p:nvPr>
        </p:nvPicPr>
        <p:blipFill rotWithShape="1">
          <a:blip r:embed="rId2"/>
          <a:srcRect b="5046"/>
          <a:stretch/>
        </p:blipFill>
        <p:spPr>
          <a:xfrm>
            <a:off x="520073" y="665018"/>
            <a:ext cx="6878255" cy="6059054"/>
          </a:xfrm>
          <a:prstGeom prst="rect">
            <a:avLst/>
          </a:prstGeom>
        </p:spPr>
      </p:pic>
    </p:spTree>
    <p:extLst>
      <p:ext uri="{BB962C8B-B14F-4D97-AF65-F5344CB8AC3E}">
        <p14:creationId xmlns:p14="http://schemas.microsoft.com/office/powerpoint/2010/main" val="419880270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542587" y="406400"/>
            <a:ext cx="7886700" cy="573089"/>
          </a:xfrm>
        </p:spPr>
        <p:txBody>
          <a:bodyPr>
            <a:normAutofit/>
          </a:bodyPr>
          <a:lstStyle/>
          <a:p>
            <a:r>
              <a:rPr lang="en-US" altLang="zh-TW" sz="2800" dirty="0"/>
              <a:t>http://web.stanford.edu/class/cs224u/index.html</a:t>
            </a:r>
            <a:endParaRPr lang="zh-TW" altLang="en-US" sz="2800" dirty="0"/>
          </a:p>
        </p:txBody>
      </p:sp>
      <p:pic>
        <p:nvPicPr>
          <p:cNvPr id="6" name="內容版面配置區 5"/>
          <p:cNvPicPr>
            <a:picLocks noGrp="1" noChangeAspect="1"/>
          </p:cNvPicPr>
          <p:nvPr>
            <p:ph idx="1"/>
          </p:nvPr>
        </p:nvPicPr>
        <p:blipFill>
          <a:blip r:embed="rId2"/>
          <a:stretch>
            <a:fillRect/>
          </a:stretch>
        </p:blipFill>
        <p:spPr>
          <a:xfrm>
            <a:off x="542587" y="2586182"/>
            <a:ext cx="8346741" cy="3510501"/>
          </a:xfrm>
          <a:prstGeom prst="rect">
            <a:avLst/>
          </a:prstGeom>
        </p:spPr>
      </p:pic>
      <p:sp>
        <p:nvSpPr>
          <p:cNvPr id="7" name="矩形 6"/>
          <p:cNvSpPr/>
          <p:nvPr/>
        </p:nvSpPr>
        <p:spPr>
          <a:xfrm>
            <a:off x="542587" y="997525"/>
            <a:ext cx="3579826" cy="369332"/>
          </a:xfrm>
          <a:prstGeom prst="rect">
            <a:avLst/>
          </a:prstGeom>
        </p:spPr>
        <p:txBody>
          <a:bodyPr wrap="none">
            <a:spAutoFit/>
          </a:bodyPr>
          <a:lstStyle/>
          <a:p>
            <a:r>
              <a:rPr lang="en-US" altLang="zh-TW" dirty="0"/>
              <a:t>https://github.com/cgpotts/cs224u/</a:t>
            </a:r>
            <a:endParaRPr lang="zh-TW" altLang="en-US" dirty="0"/>
          </a:p>
        </p:txBody>
      </p:sp>
      <p:sp>
        <p:nvSpPr>
          <p:cNvPr id="8" name="爆炸 2 7"/>
          <p:cNvSpPr/>
          <p:nvPr/>
        </p:nvSpPr>
        <p:spPr>
          <a:xfrm>
            <a:off x="6631710" y="619443"/>
            <a:ext cx="2373745" cy="2676092"/>
          </a:xfrm>
          <a:prstGeom prst="irregularSeal2">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5400" dirty="0">
                <a:solidFill>
                  <a:srgbClr val="FFFF00"/>
                </a:solidFill>
              </a:rPr>
              <a:t>讚</a:t>
            </a:r>
          </a:p>
        </p:txBody>
      </p:sp>
    </p:spTree>
    <p:extLst>
      <p:ext uri="{BB962C8B-B14F-4D97-AF65-F5344CB8AC3E}">
        <p14:creationId xmlns:p14="http://schemas.microsoft.com/office/powerpoint/2010/main" val="412214799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a:t>http://cs224d.stanford.edu/</a:t>
            </a:r>
            <a:endParaRPr lang="zh-TW" altLang="en-US"/>
          </a:p>
        </p:txBody>
      </p:sp>
      <p:pic>
        <p:nvPicPr>
          <p:cNvPr id="6" name="內容版面配置區 5"/>
          <p:cNvPicPr>
            <a:picLocks noGrp="1" noChangeAspect="1"/>
          </p:cNvPicPr>
          <p:nvPr>
            <p:ph idx="1"/>
          </p:nvPr>
        </p:nvPicPr>
        <p:blipFill>
          <a:blip r:embed="rId2"/>
          <a:stretch>
            <a:fillRect/>
          </a:stretch>
        </p:blipFill>
        <p:spPr>
          <a:xfrm>
            <a:off x="628650" y="2258536"/>
            <a:ext cx="8127202" cy="3541899"/>
          </a:xfrm>
          <a:prstGeom prst="rect">
            <a:avLst/>
          </a:prstGeom>
        </p:spPr>
      </p:pic>
    </p:spTree>
    <p:extLst>
      <p:ext uri="{BB962C8B-B14F-4D97-AF65-F5344CB8AC3E}">
        <p14:creationId xmlns:p14="http://schemas.microsoft.com/office/powerpoint/2010/main" val="419275027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http://web.stanford.edu/class/cs224n/index.html</a:t>
            </a:r>
            <a:endParaRPr lang="zh-TW" altLang="en-US" dirty="0"/>
          </a:p>
        </p:txBody>
      </p:sp>
      <p:pic>
        <p:nvPicPr>
          <p:cNvPr id="6" name="內容版面配置區 5"/>
          <p:cNvPicPr>
            <a:picLocks noGrp="1" noChangeAspect="1"/>
          </p:cNvPicPr>
          <p:nvPr>
            <p:ph idx="1"/>
          </p:nvPr>
        </p:nvPicPr>
        <p:blipFill>
          <a:blip r:embed="rId2"/>
          <a:stretch>
            <a:fillRect/>
          </a:stretch>
        </p:blipFill>
        <p:spPr>
          <a:xfrm>
            <a:off x="735360" y="1814158"/>
            <a:ext cx="7285351" cy="3450635"/>
          </a:xfrm>
          <a:prstGeom prst="rect">
            <a:avLst/>
          </a:prstGeom>
        </p:spPr>
      </p:pic>
    </p:spTree>
    <p:extLst>
      <p:ext uri="{BB962C8B-B14F-4D97-AF65-F5344CB8AC3E}">
        <p14:creationId xmlns:p14="http://schemas.microsoft.com/office/powerpoint/2010/main" val="117858318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066800" y="5747435"/>
            <a:ext cx="6599382" cy="369332"/>
          </a:xfrm>
          <a:prstGeom prst="rect">
            <a:avLst/>
          </a:prstGeom>
        </p:spPr>
        <p:txBody>
          <a:bodyPr wrap="square">
            <a:spAutoFit/>
          </a:bodyPr>
          <a:lstStyle/>
          <a:p>
            <a:r>
              <a:rPr lang="en-US" altLang="zh-TW" dirty="0" smtClean="0"/>
              <a:t>https://github.com/youngmihuang/cs224n_exercise</a:t>
            </a:r>
            <a:endParaRPr lang="zh-TW" altLang="en-US" dirty="0"/>
          </a:p>
        </p:txBody>
      </p:sp>
      <p:sp>
        <p:nvSpPr>
          <p:cNvPr id="3" name="矩形 2"/>
          <p:cNvSpPr/>
          <p:nvPr/>
        </p:nvSpPr>
        <p:spPr>
          <a:xfrm>
            <a:off x="480292" y="1397523"/>
            <a:ext cx="8201890" cy="1477328"/>
          </a:xfrm>
          <a:prstGeom prst="rect">
            <a:avLst/>
          </a:prstGeom>
        </p:spPr>
        <p:txBody>
          <a:bodyPr wrap="square">
            <a:spAutoFit/>
          </a:bodyPr>
          <a:lstStyle/>
          <a:p>
            <a:pPr>
              <a:buFont typeface="Arial" panose="020B0604020202020204" pitchFamily="34" charset="0"/>
              <a:buChar char="•"/>
            </a:pPr>
            <a:r>
              <a:rPr lang="en-US" altLang="zh-TW" b="0" i="0" dirty="0" smtClean="0">
                <a:solidFill>
                  <a:srgbClr val="333333"/>
                </a:solidFill>
                <a:effectLst/>
                <a:latin typeface="Roboto"/>
              </a:rPr>
              <a:t>Assignment 1 (6%): Introduction to word vectors</a:t>
            </a:r>
          </a:p>
          <a:p>
            <a:pPr>
              <a:buFont typeface="Arial" panose="020B0604020202020204" pitchFamily="34" charset="0"/>
              <a:buChar char="•"/>
            </a:pPr>
            <a:r>
              <a:rPr lang="en-US" altLang="zh-TW" b="0" i="0" dirty="0" smtClean="0">
                <a:solidFill>
                  <a:srgbClr val="333333"/>
                </a:solidFill>
                <a:effectLst/>
                <a:latin typeface="Roboto"/>
              </a:rPr>
              <a:t>Assignment 2 (12%): Derivatives and implementation of word2vec algorithm</a:t>
            </a:r>
          </a:p>
          <a:p>
            <a:pPr>
              <a:buFont typeface="Arial" panose="020B0604020202020204" pitchFamily="34" charset="0"/>
              <a:buChar char="•"/>
            </a:pPr>
            <a:r>
              <a:rPr lang="en-US" altLang="zh-TW" b="0" i="0" dirty="0" smtClean="0">
                <a:solidFill>
                  <a:srgbClr val="333333"/>
                </a:solidFill>
                <a:effectLst/>
                <a:latin typeface="Roboto"/>
              </a:rPr>
              <a:t>Assignment 3 (12%): Dependency parsing and neural network foundations</a:t>
            </a:r>
          </a:p>
          <a:p>
            <a:pPr>
              <a:buFont typeface="Arial" panose="020B0604020202020204" pitchFamily="34" charset="0"/>
              <a:buChar char="•"/>
            </a:pPr>
            <a:r>
              <a:rPr lang="en-US" altLang="zh-TW" b="0" i="0" dirty="0" smtClean="0">
                <a:solidFill>
                  <a:srgbClr val="333333"/>
                </a:solidFill>
                <a:effectLst/>
                <a:latin typeface="Roboto"/>
              </a:rPr>
              <a:t>Assignment 4 (12%): Neural Machine Translation with sequence-to-sequence and attention</a:t>
            </a:r>
          </a:p>
          <a:p>
            <a:pPr>
              <a:buFont typeface="Arial" panose="020B0604020202020204" pitchFamily="34" charset="0"/>
              <a:buChar char="•"/>
            </a:pPr>
            <a:r>
              <a:rPr lang="en-US" altLang="zh-TW" b="0" i="0" dirty="0" smtClean="0">
                <a:solidFill>
                  <a:srgbClr val="333333"/>
                </a:solidFill>
                <a:effectLst/>
                <a:latin typeface="Roboto"/>
              </a:rPr>
              <a:t>Assignment 5 (12%): Neural Machine Translation with </a:t>
            </a:r>
            <a:r>
              <a:rPr lang="en-US" altLang="zh-TW" b="0" i="0" dirty="0" err="1" smtClean="0">
                <a:solidFill>
                  <a:srgbClr val="333333"/>
                </a:solidFill>
                <a:effectLst/>
                <a:latin typeface="Roboto"/>
              </a:rPr>
              <a:t>ConvNets</a:t>
            </a:r>
            <a:r>
              <a:rPr lang="en-US" altLang="zh-TW" b="0" i="0" dirty="0" smtClean="0">
                <a:solidFill>
                  <a:srgbClr val="333333"/>
                </a:solidFill>
                <a:effectLst/>
                <a:latin typeface="Roboto"/>
              </a:rPr>
              <a:t> and </a:t>
            </a:r>
            <a:r>
              <a:rPr lang="en-US" altLang="zh-TW" b="0" i="0" dirty="0" err="1" smtClean="0">
                <a:solidFill>
                  <a:srgbClr val="333333"/>
                </a:solidFill>
                <a:effectLst/>
                <a:latin typeface="Roboto"/>
              </a:rPr>
              <a:t>subword</a:t>
            </a:r>
            <a:r>
              <a:rPr lang="en-US" altLang="zh-TW" b="0" i="0" dirty="0" smtClean="0">
                <a:solidFill>
                  <a:srgbClr val="333333"/>
                </a:solidFill>
                <a:effectLst/>
                <a:latin typeface="Roboto"/>
              </a:rPr>
              <a:t> modeling</a:t>
            </a:r>
            <a:endParaRPr lang="en-US" altLang="zh-TW" b="0" i="0" dirty="0">
              <a:solidFill>
                <a:srgbClr val="333333"/>
              </a:solidFill>
              <a:effectLst/>
              <a:latin typeface="Roboto"/>
            </a:endParaRPr>
          </a:p>
        </p:txBody>
      </p:sp>
      <p:sp>
        <p:nvSpPr>
          <p:cNvPr id="4" name="矩形 3"/>
          <p:cNvSpPr/>
          <p:nvPr/>
        </p:nvSpPr>
        <p:spPr>
          <a:xfrm>
            <a:off x="480292" y="630443"/>
            <a:ext cx="3343608" cy="584775"/>
          </a:xfrm>
          <a:prstGeom prst="rect">
            <a:avLst/>
          </a:prstGeom>
        </p:spPr>
        <p:txBody>
          <a:bodyPr wrap="none">
            <a:spAutoFit/>
          </a:bodyPr>
          <a:lstStyle/>
          <a:p>
            <a:r>
              <a:rPr lang="en-US" altLang="zh-TW" sz="3200" dirty="0" smtClean="0"/>
              <a:t>Assignments (54%)</a:t>
            </a:r>
            <a:endParaRPr lang="zh-TW" altLang="en-US" sz="3200" dirty="0"/>
          </a:p>
        </p:txBody>
      </p:sp>
    </p:spTree>
    <p:extLst>
      <p:ext uri="{BB962C8B-B14F-4D97-AF65-F5344CB8AC3E}">
        <p14:creationId xmlns:p14="http://schemas.microsoft.com/office/powerpoint/2010/main" val="25152961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5674"/>
          </a:xfrm>
        </p:spPr>
        <p:txBody>
          <a:bodyPr/>
          <a:lstStyle/>
          <a:p>
            <a:r>
              <a:rPr lang="en-US" altLang="zh-TW" dirty="0"/>
              <a:t>Deep Time Series Classification</a:t>
            </a:r>
            <a:endParaRPr lang="zh-TW" altLang="en-US" dirty="0"/>
          </a:p>
        </p:txBody>
      </p:sp>
      <p:sp>
        <p:nvSpPr>
          <p:cNvPr id="3" name="內容版面配置區 2"/>
          <p:cNvSpPr>
            <a:spLocks noGrp="1"/>
          </p:cNvSpPr>
          <p:nvPr>
            <p:ph idx="1"/>
          </p:nvPr>
        </p:nvSpPr>
        <p:spPr/>
        <p:txBody>
          <a:bodyPr/>
          <a:lstStyle/>
          <a:p>
            <a:r>
              <a:rPr lang="zh-TW" altLang="en-US" dirty="0"/>
              <a:t>預測股票每日最</a:t>
            </a:r>
            <a:r>
              <a:rPr lang="zh-TW" altLang="en-US" dirty="0" smtClean="0"/>
              <a:t>高價</a:t>
            </a:r>
            <a:endParaRPr lang="en-US" altLang="zh-TW" dirty="0" smtClean="0"/>
          </a:p>
          <a:p>
            <a:r>
              <a:rPr lang="zh-TW" altLang="en-US" dirty="0"/>
              <a:t>空氣污染</a:t>
            </a:r>
            <a:r>
              <a:rPr lang="zh-TW" altLang="en-US" dirty="0" smtClean="0"/>
              <a:t>預測</a:t>
            </a:r>
            <a:endParaRPr lang="en-US" altLang="zh-TW" dirty="0" smtClean="0"/>
          </a:p>
          <a:p>
            <a:r>
              <a:rPr lang="zh-TW" altLang="en-US" dirty="0" smtClean="0"/>
              <a:t>地震預測</a:t>
            </a:r>
            <a:endParaRPr lang="en-US" altLang="zh-TW" dirty="0" smtClean="0"/>
          </a:p>
          <a:p>
            <a:r>
              <a:rPr lang="en-US" altLang="zh-TW" dirty="0" smtClean="0"/>
              <a:t>PM2.5</a:t>
            </a:r>
            <a:r>
              <a:rPr lang="zh-TW" altLang="en-US" dirty="0"/>
              <a:t>預測</a:t>
            </a:r>
            <a:endParaRPr lang="en-US" altLang="zh-TW" dirty="0"/>
          </a:p>
          <a:p>
            <a:r>
              <a:rPr lang="en-US" altLang="zh-TW" dirty="0" smtClean="0"/>
              <a:t>GDP</a:t>
            </a:r>
            <a:r>
              <a:rPr lang="zh-TW" altLang="en-US" dirty="0"/>
              <a:t>預測</a:t>
            </a:r>
            <a:endParaRPr lang="en-US" altLang="zh-TW" dirty="0"/>
          </a:p>
          <a:p>
            <a:r>
              <a:rPr lang="zh-TW" altLang="en-US" dirty="0" smtClean="0"/>
              <a:t>人口數</a:t>
            </a:r>
            <a:r>
              <a:rPr lang="zh-TW" altLang="en-US" dirty="0"/>
              <a:t>預測</a:t>
            </a:r>
            <a:endParaRPr lang="en-US" altLang="zh-TW" dirty="0"/>
          </a:p>
          <a:p>
            <a:endParaRPr lang="zh-TW" altLang="en-US" dirty="0"/>
          </a:p>
        </p:txBody>
      </p:sp>
    </p:spTree>
    <p:extLst>
      <p:ext uri="{BB962C8B-B14F-4D97-AF65-F5344CB8AC3E}">
        <p14:creationId xmlns:p14="http://schemas.microsoft.com/office/powerpoint/2010/main" val="210954639"/>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內容版面配置區 5"/>
          <p:cNvPicPr>
            <a:picLocks noGrp="1" noChangeAspect="1"/>
          </p:cNvPicPr>
          <p:nvPr>
            <p:ph idx="1"/>
          </p:nvPr>
        </p:nvPicPr>
        <p:blipFill>
          <a:blip r:embed="rId2"/>
          <a:stretch>
            <a:fillRect/>
          </a:stretch>
        </p:blipFill>
        <p:spPr>
          <a:xfrm>
            <a:off x="628650" y="2100786"/>
            <a:ext cx="7981669" cy="3265541"/>
          </a:xfrm>
          <a:prstGeom prst="rect">
            <a:avLst/>
          </a:prstGeom>
        </p:spPr>
      </p:pic>
    </p:spTree>
    <p:extLst>
      <p:ext uri="{BB962C8B-B14F-4D97-AF65-F5344CB8AC3E}">
        <p14:creationId xmlns:p14="http://schemas.microsoft.com/office/powerpoint/2010/main" val="31875200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版面配置區 3"/>
          <p:cNvSpPr>
            <a:spLocks noGrp="1"/>
          </p:cNvSpPr>
          <p:nvPr>
            <p:ph sz="half" idx="2"/>
          </p:nvPr>
        </p:nvSpPr>
        <p:spPr>
          <a:xfrm>
            <a:off x="3030682" y="366280"/>
            <a:ext cx="4617605" cy="3706957"/>
          </a:xfrm>
        </p:spPr>
        <p:txBody>
          <a:bodyPr>
            <a:normAutofit/>
          </a:bodyPr>
          <a:lstStyle/>
          <a:p>
            <a:pPr marL="0" indent="0">
              <a:buNone/>
            </a:pPr>
            <a:r>
              <a:rPr lang="zh-TW" altLang="en-US" sz="2000" dirty="0"/>
              <a:t>第</a:t>
            </a:r>
            <a:r>
              <a:rPr lang="en-US" altLang="zh-TW" sz="2000" dirty="0"/>
              <a:t>1</a:t>
            </a:r>
            <a:r>
              <a:rPr lang="zh-TW" altLang="en-US" sz="2000" dirty="0"/>
              <a:t>章 介紹</a:t>
            </a:r>
          </a:p>
          <a:p>
            <a:pPr marL="0" indent="0">
              <a:buNone/>
            </a:pPr>
            <a:r>
              <a:rPr lang="zh-TW" altLang="en-US" sz="2000" dirty="0"/>
              <a:t>第</a:t>
            </a:r>
            <a:r>
              <a:rPr lang="en-US" altLang="zh-TW" sz="2000" dirty="0"/>
              <a:t>2</a:t>
            </a:r>
            <a:r>
              <a:rPr lang="zh-TW" altLang="en-US" sz="2000" dirty="0"/>
              <a:t>章 傳統 </a:t>
            </a:r>
            <a:r>
              <a:rPr lang="en-US" altLang="zh-TW" sz="2000" dirty="0"/>
              <a:t>NLP </a:t>
            </a:r>
            <a:r>
              <a:rPr lang="zh-TW" altLang="en-US" sz="2000" dirty="0"/>
              <a:t>簡介</a:t>
            </a:r>
          </a:p>
          <a:p>
            <a:pPr marL="0" indent="0">
              <a:buNone/>
            </a:pPr>
            <a:r>
              <a:rPr lang="zh-TW" altLang="en-US" sz="2000" dirty="0"/>
              <a:t>第</a:t>
            </a:r>
            <a:r>
              <a:rPr lang="en-US" altLang="zh-TW" sz="2000" dirty="0"/>
              <a:t>3</a:t>
            </a:r>
            <a:r>
              <a:rPr lang="zh-TW" altLang="en-US" sz="2000" dirty="0"/>
              <a:t>章 神經網路的基本元件</a:t>
            </a:r>
          </a:p>
          <a:p>
            <a:pPr marL="0" indent="0">
              <a:buNone/>
            </a:pPr>
            <a:r>
              <a:rPr lang="zh-TW" altLang="en-US" sz="2000" dirty="0"/>
              <a:t>第</a:t>
            </a:r>
            <a:r>
              <a:rPr lang="en-US" altLang="zh-TW" sz="2000" dirty="0"/>
              <a:t>4</a:t>
            </a:r>
            <a:r>
              <a:rPr lang="zh-TW" altLang="en-US" sz="2000" dirty="0"/>
              <a:t>章 自然語言處理的前饋網路</a:t>
            </a:r>
          </a:p>
          <a:p>
            <a:pPr marL="0" indent="0">
              <a:buNone/>
            </a:pPr>
            <a:r>
              <a:rPr lang="zh-TW" altLang="en-US" sz="2000" dirty="0"/>
              <a:t>第</a:t>
            </a:r>
            <a:r>
              <a:rPr lang="en-US" altLang="zh-TW" sz="2000" dirty="0"/>
              <a:t>5</a:t>
            </a:r>
            <a:r>
              <a:rPr lang="zh-TW" altLang="en-US" sz="2000" dirty="0"/>
              <a:t>章 詞崁入與型別</a:t>
            </a:r>
          </a:p>
          <a:p>
            <a:pPr marL="0" indent="0">
              <a:buNone/>
            </a:pPr>
            <a:r>
              <a:rPr lang="zh-TW" altLang="en-US" sz="2000" dirty="0"/>
              <a:t>第</a:t>
            </a:r>
            <a:r>
              <a:rPr lang="en-US" altLang="zh-TW" sz="2000" dirty="0"/>
              <a:t>6</a:t>
            </a:r>
            <a:r>
              <a:rPr lang="zh-TW" altLang="en-US" sz="2000" dirty="0"/>
              <a:t>章 自然語言處理序列模型</a:t>
            </a:r>
          </a:p>
          <a:p>
            <a:pPr marL="0" indent="0">
              <a:buNone/>
            </a:pPr>
            <a:r>
              <a:rPr lang="zh-TW" altLang="en-US" sz="2000" dirty="0"/>
              <a:t>第</a:t>
            </a:r>
            <a:r>
              <a:rPr lang="en-US" altLang="zh-TW" sz="2000" dirty="0"/>
              <a:t>7</a:t>
            </a:r>
            <a:r>
              <a:rPr lang="zh-TW" altLang="en-US" sz="2000" dirty="0"/>
              <a:t>章 自然語言處理的中間序列模型</a:t>
            </a:r>
          </a:p>
          <a:p>
            <a:pPr marL="0" indent="0">
              <a:buNone/>
            </a:pPr>
            <a:r>
              <a:rPr lang="zh-TW" altLang="en-US" sz="2000" dirty="0"/>
              <a:t>第</a:t>
            </a:r>
            <a:r>
              <a:rPr lang="en-US" altLang="zh-TW" sz="2000" dirty="0"/>
              <a:t>8</a:t>
            </a:r>
            <a:r>
              <a:rPr lang="zh-TW" altLang="en-US" sz="2000" dirty="0"/>
              <a:t>章 自然語言處理的進階序列模型</a:t>
            </a:r>
          </a:p>
          <a:p>
            <a:pPr marL="0" indent="0">
              <a:buNone/>
            </a:pPr>
            <a:r>
              <a:rPr lang="zh-TW" altLang="en-US" sz="2000" dirty="0"/>
              <a:t>第</a:t>
            </a:r>
            <a:r>
              <a:rPr lang="en-US" altLang="zh-TW" sz="2000" dirty="0"/>
              <a:t>9</a:t>
            </a:r>
            <a:r>
              <a:rPr lang="zh-TW" altLang="en-US" sz="2000" dirty="0"/>
              <a:t>章 經典、前沿、下一步</a:t>
            </a:r>
          </a:p>
        </p:txBody>
      </p:sp>
      <p:pic>
        <p:nvPicPr>
          <p:cNvPr id="5" name="內容版面配置區 8"/>
          <p:cNvPicPr>
            <a:picLocks noGrp="1" noChangeAspect="1"/>
          </p:cNvPicPr>
          <p:nvPr>
            <p:ph sz="half" idx="1"/>
          </p:nvPr>
        </p:nvPicPr>
        <p:blipFill>
          <a:blip r:embed="rId2"/>
          <a:stretch>
            <a:fillRect/>
          </a:stretch>
        </p:blipFill>
        <p:spPr>
          <a:xfrm>
            <a:off x="374073" y="564550"/>
            <a:ext cx="2402032" cy="3310415"/>
          </a:xfrm>
          <a:prstGeom prst="rect">
            <a:avLst/>
          </a:prstGeom>
        </p:spPr>
      </p:pic>
      <p:sp>
        <p:nvSpPr>
          <p:cNvPr id="6" name="矩形 5"/>
          <p:cNvSpPr/>
          <p:nvPr/>
        </p:nvSpPr>
        <p:spPr>
          <a:xfrm>
            <a:off x="374073" y="4160210"/>
            <a:ext cx="3708400" cy="2308324"/>
          </a:xfrm>
          <a:prstGeom prst="rect">
            <a:avLst/>
          </a:prstGeom>
        </p:spPr>
        <p:txBody>
          <a:bodyPr wrap="square">
            <a:spAutoFit/>
          </a:bodyPr>
          <a:lstStyle/>
          <a:p>
            <a:r>
              <a:rPr lang="en-US" altLang="zh-TW" dirty="0" err="1" smtClean="0"/>
              <a:t>PyTorch</a:t>
            </a:r>
            <a:r>
              <a:rPr lang="zh-TW" altLang="en-US" dirty="0" smtClean="0"/>
              <a:t>自然語言處理：以深度學習建立語言應用程式</a:t>
            </a:r>
          </a:p>
          <a:p>
            <a:r>
              <a:rPr lang="en-US" altLang="zh-TW" dirty="0" smtClean="0"/>
              <a:t>Natural Language Processing with </a:t>
            </a:r>
            <a:r>
              <a:rPr lang="en-US" altLang="zh-TW" dirty="0" err="1" smtClean="0"/>
              <a:t>PyTorch</a:t>
            </a:r>
            <a:endParaRPr lang="en-US" altLang="zh-TW" dirty="0" smtClean="0"/>
          </a:p>
          <a:p>
            <a:r>
              <a:rPr lang="zh-TW" altLang="en-US" dirty="0" smtClean="0"/>
              <a:t>作者： </a:t>
            </a:r>
            <a:r>
              <a:rPr lang="en-US" altLang="zh-TW" dirty="0" err="1" smtClean="0"/>
              <a:t>Delip</a:t>
            </a:r>
            <a:r>
              <a:rPr lang="en-US" altLang="zh-TW" dirty="0" smtClean="0"/>
              <a:t> Rao, Brian McMahan  </a:t>
            </a:r>
          </a:p>
          <a:p>
            <a:r>
              <a:rPr lang="zh-TW" altLang="en-US" dirty="0" smtClean="0"/>
              <a:t>譯者： 楊尊一</a:t>
            </a:r>
          </a:p>
          <a:p>
            <a:r>
              <a:rPr lang="zh-TW" altLang="en-US" dirty="0" smtClean="0"/>
              <a:t>出版社：歐萊禮  </a:t>
            </a:r>
          </a:p>
          <a:p>
            <a:r>
              <a:rPr lang="zh-TW" altLang="en-US" dirty="0" smtClean="0"/>
              <a:t>出版日期：</a:t>
            </a:r>
            <a:r>
              <a:rPr lang="en-US" altLang="zh-TW" dirty="0" smtClean="0"/>
              <a:t>2019/06/28</a:t>
            </a:r>
            <a:endParaRPr lang="zh-TW" altLang="en-US" dirty="0"/>
          </a:p>
        </p:txBody>
      </p:sp>
      <p:sp>
        <p:nvSpPr>
          <p:cNvPr id="7" name="矩形 6"/>
          <p:cNvSpPr/>
          <p:nvPr/>
        </p:nvSpPr>
        <p:spPr>
          <a:xfrm>
            <a:off x="4154842" y="6099202"/>
            <a:ext cx="4547335" cy="369332"/>
          </a:xfrm>
          <a:prstGeom prst="rect">
            <a:avLst/>
          </a:prstGeom>
        </p:spPr>
        <p:txBody>
          <a:bodyPr wrap="none">
            <a:spAutoFit/>
          </a:bodyPr>
          <a:lstStyle/>
          <a:p>
            <a:r>
              <a:rPr lang="en-US" altLang="zh-TW" dirty="0" smtClean="0"/>
              <a:t>https://github.com/joosthub/PyTorchNLPBook</a:t>
            </a:r>
            <a:endParaRPr lang="zh-TW" altLang="en-US" dirty="0"/>
          </a:p>
        </p:txBody>
      </p:sp>
    </p:spTree>
    <p:extLst>
      <p:ext uri="{BB962C8B-B14F-4D97-AF65-F5344CB8AC3E}">
        <p14:creationId xmlns:p14="http://schemas.microsoft.com/office/powerpoint/2010/main" val="182968764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p:cNvPicPr>
            <a:picLocks noChangeAspect="1"/>
          </p:cNvPicPr>
          <p:nvPr/>
        </p:nvPicPr>
        <p:blipFill>
          <a:blip r:embed="rId2"/>
          <a:stretch>
            <a:fillRect/>
          </a:stretch>
        </p:blipFill>
        <p:spPr>
          <a:xfrm>
            <a:off x="214466" y="164076"/>
            <a:ext cx="4558238" cy="6472698"/>
          </a:xfrm>
          <a:prstGeom prst="rect">
            <a:avLst/>
          </a:prstGeom>
        </p:spPr>
      </p:pic>
      <p:pic>
        <p:nvPicPr>
          <p:cNvPr id="6" name="內容版面配置區 5"/>
          <p:cNvPicPr>
            <a:picLocks noGrp="1" noChangeAspect="1"/>
          </p:cNvPicPr>
          <p:nvPr>
            <p:ph idx="1"/>
          </p:nvPr>
        </p:nvPicPr>
        <p:blipFill rotWithShape="1">
          <a:blip r:embed="rId3"/>
          <a:srcRect r="10169"/>
          <a:stretch/>
        </p:blipFill>
        <p:spPr>
          <a:xfrm>
            <a:off x="4891508" y="2792362"/>
            <a:ext cx="4030333" cy="3294749"/>
          </a:xfrm>
          <a:prstGeom prst="rect">
            <a:avLst/>
          </a:prstGeom>
        </p:spPr>
      </p:pic>
      <p:sp>
        <p:nvSpPr>
          <p:cNvPr id="8" name="矩形 7"/>
          <p:cNvSpPr/>
          <p:nvPr/>
        </p:nvSpPr>
        <p:spPr>
          <a:xfrm>
            <a:off x="4891508" y="1945629"/>
            <a:ext cx="3912305" cy="646331"/>
          </a:xfrm>
          <a:prstGeom prst="rect">
            <a:avLst/>
          </a:prstGeom>
        </p:spPr>
        <p:txBody>
          <a:bodyPr wrap="square">
            <a:spAutoFit/>
          </a:bodyPr>
          <a:lstStyle/>
          <a:p>
            <a:r>
              <a:rPr lang="en-US" altLang="zh-TW" dirty="0"/>
              <a:t>https://github.com/oreilly-japan/deep-learning-from-scratch-3</a:t>
            </a:r>
            <a:endParaRPr lang="zh-TW" altLang="en-US" dirty="0"/>
          </a:p>
        </p:txBody>
      </p:sp>
    </p:spTree>
    <p:extLst>
      <p:ext uri="{BB962C8B-B14F-4D97-AF65-F5344CB8AC3E}">
        <p14:creationId xmlns:p14="http://schemas.microsoft.com/office/powerpoint/2010/main" val="413538176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pic>
        <p:nvPicPr>
          <p:cNvPr id="5" name="內容版面配置區 5"/>
          <p:cNvPicPr>
            <a:picLocks noGrp="1" noChangeAspect="1"/>
          </p:cNvPicPr>
          <p:nvPr>
            <p:ph sz="half" idx="1"/>
          </p:nvPr>
        </p:nvPicPr>
        <p:blipFill>
          <a:blip r:embed="rId2"/>
          <a:stretch>
            <a:fillRect/>
          </a:stretch>
        </p:blipFill>
        <p:spPr>
          <a:xfrm>
            <a:off x="786583" y="1814257"/>
            <a:ext cx="2426174" cy="3416742"/>
          </a:xfrm>
          <a:prstGeom prst="rect">
            <a:avLst/>
          </a:prstGeom>
        </p:spPr>
      </p:pic>
      <p:sp>
        <p:nvSpPr>
          <p:cNvPr id="6" name="矩形 5"/>
          <p:cNvSpPr/>
          <p:nvPr/>
        </p:nvSpPr>
        <p:spPr>
          <a:xfrm>
            <a:off x="3637005" y="1966432"/>
            <a:ext cx="4572000" cy="3139321"/>
          </a:xfrm>
          <a:prstGeom prst="rect">
            <a:avLst/>
          </a:prstGeom>
        </p:spPr>
        <p:txBody>
          <a:bodyPr>
            <a:spAutoFit/>
          </a:bodyPr>
          <a:lstStyle/>
          <a:p>
            <a:r>
              <a:rPr lang="zh-TW" altLang="en-US" dirty="0" smtClean="0"/>
              <a:t>第一章 複習類神經網路</a:t>
            </a:r>
          </a:p>
          <a:p>
            <a:r>
              <a:rPr lang="zh-TW" altLang="en-US" dirty="0" smtClean="0"/>
              <a:t>第二章 自然語言與字詞的分散式表示</a:t>
            </a:r>
          </a:p>
          <a:p>
            <a:r>
              <a:rPr lang="zh-TW" altLang="en-US" dirty="0" smtClean="0"/>
              <a:t>第三章 </a:t>
            </a:r>
            <a:r>
              <a:rPr lang="en-US" altLang="zh-TW" dirty="0" smtClean="0"/>
              <a:t>word2vec</a:t>
            </a:r>
          </a:p>
          <a:p>
            <a:r>
              <a:rPr lang="zh-TW" altLang="en-US" dirty="0" smtClean="0"/>
              <a:t>第四章 </a:t>
            </a:r>
            <a:r>
              <a:rPr lang="en-US" altLang="zh-TW" dirty="0" smtClean="0"/>
              <a:t>word2vec</a:t>
            </a:r>
            <a:r>
              <a:rPr lang="zh-TW" altLang="en-US" dirty="0" smtClean="0"/>
              <a:t>的高速化</a:t>
            </a:r>
          </a:p>
          <a:p>
            <a:r>
              <a:rPr lang="zh-TW" altLang="en-US" dirty="0" smtClean="0"/>
              <a:t>第五章 遞歸神經網路</a:t>
            </a:r>
            <a:r>
              <a:rPr lang="en-US" altLang="zh-TW" dirty="0" smtClean="0"/>
              <a:t>(RNN</a:t>
            </a:r>
            <a:r>
              <a:rPr lang="en-US" altLang="zh-TW" dirty="0"/>
              <a:t>)</a:t>
            </a:r>
            <a:endParaRPr lang="zh-TW" altLang="en-US" dirty="0" smtClean="0"/>
          </a:p>
          <a:p>
            <a:r>
              <a:rPr lang="zh-TW" altLang="en-US" dirty="0" smtClean="0"/>
              <a:t>第六章 含閘門的</a:t>
            </a:r>
            <a:r>
              <a:rPr lang="en-US" altLang="zh-TW" dirty="0" smtClean="0"/>
              <a:t>RNN</a:t>
            </a:r>
          </a:p>
          <a:p>
            <a:r>
              <a:rPr lang="zh-TW" altLang="en-US" dirty="0" smtClean="0"/>
              <a:t>第七章 使用</a:t>
            </a:r>
            <a:r>
              <a:rPr lang="en-US" altLang="zh-TW" dirty="0" smtClean="0"/>
              <a:t>RNN</a:t>
            </a:r>
            <a:r>
              <a:rPr lang="zh-TW" altLang="en-US" dirty="0" smtClean="0"/>
              <a:t>產生文章</a:t>
            </a:r>
          </a:p>
          <a:p>
            <a:r>
              <a:rPr lang="zh-TW" altLang="en-US" dirty="0" smtClean="0"/>
              <a:t>第八章 </a:t>
            </a:r>
            <a:r>
              <a:rPr lang="en-US" altLang="zh-TW" dirty="0" smtClean="0"/>
              <a:t>Attention</a:t>
            </a:r>
          </a:p>
          <a:p>
            <a:r>
              <a:rPr lang="zh-TW" altLang="en-US" dirty="0" smtClean="0"/>
              <a:t>附錄</a:t>
            </a:r>
            <a:r>
              <a:rPr lang="en-US" altLang="zh-TW" dirty="0" smtClean="0"/>
              <a:t>A sigmoid</a:t>
            </a:r>
            <a:r>
              <a:rPr lang="zh-TW" altLang="en-US" dirty="0" smtClean="0"/>
              <a:t>函數與</a:t>
            </a:r>
            <a:r>
              <a:rPr lang="en-US" altLang="zh-TW" dirty="0" err="1" smtClean="0"/>
              <a:t>tanh</a:t>
            </a:r>
            <a:r>
              <a:rPr lang="zh-TW" altLang="en-US" dirty="0" smtClean="0"/>
              <a:t>函數的微分</a:t>
            </a:r>
          </a:p>
          <a:p>
            <a:r>
              <a:rPr lang="zh-TW" altLang="en-US" dirty="0" smtClean="0"/>
              <a:t>附錄</a:t>
            </a:r>
            <a:r>
              <a:rPr lang="en-US" altLang="zh-TW" dirty="0" smtClean="0"/>
              <a:t>B </a:t>
            </a:r>
            <a:r>
              <a:rPr lang="zh-TW" altLang="en-US" dirty="0" smtClean="0"/>
              <a:t>啟用</a:t>
            </a:r>
            <a:r>
              <a:rPr lang="en-US" altLang="zh-TW" dirty="0" smtClean="0"/>
              <a:t>WordNet</a:t>
            </a:r>
          </a:p>
          <a:p>
            <a:r>
              <a:rPr lang="zh-TW" altLang="en-US" dirty="0" smtClean="0"/>
              <a:t>附錄</a:t>
            </a:r>
            <a:r>
              <a:rPr lang="en-US" altLang="zh-TW" dirty="0" smtClean="0"/>
              <a:t>C GRU</a:t>
            </a:r>
            <a:endParaRPr lang="en-US" altLang="zh-TW" dirty="0"/>
          </a:p>
        </p:txBody>
      </p:sp>
      <p:sp>
        <p:nvSpPr>
          <p:cNvPr id="3" name="矩形 2"/>
          <p:cNvSpPr/>
          <p:nvPr/>
        </p:nvSpPr>
        <p:spPr>
          <a:xfrm>
            <a:off x="628650" y="5583564"/>
            <a:ext cx="6204770" cy="369332"/>
          </a:xfrm>
          <a:prstGeom prst="rect">
            <a:avLst/>
          </a:prstGeom>
        </p:spPr>
        <p:txBody>
          <a:bodyPr wrap="square">
            <a:spAutoFit/>
          </a:bodyPr>
          <a:lstStyle/>
          <a:p>
            <a:r>
              <a:rPr lang="en-US" altLang="zh-TW" dirty="0"/>
              <a:t>https://github.com/oreilly-japan/deep-learning-from-scratch-2</a:t>
            </a:r>
            <a:endParaRPr lang="zh-TW" altLang="en-US" dirty="0"/>
          </a:p>
        </p:txBody>
      </p:sp>
    </p:spTree>
    <p:extLst>
      <p:ext uri="{BB962C8B-B14F-4D97-AF65-F5344CB8AC3E}">
        <p14:creationId xmlns:p14="http://schemas.microsoft.com/office/powerpoint/2010/main" val="975096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6"/>
            <a:ext cx="3620077" cy="826365"/>
          </a:xfrm>
        </p:spPr>
        <p:txBody>
          <a:bodyPr/>
          <a:lstStyle/>
          <a:p>
            <a:r>
              <a:rPr lang="zh-TW" altLang="en-US" dirty="0" smtClean="0"/>
              <a:t>空氣污染預測</a:t>
            </a:r>
            <a:endParaRPr lang="zh-TW" altLang="en-US" dirty="0"/>
          </a:p>
        </p:txBody>
      </p:sp>
      <p:pic>
        <p:nvPicPr>
          <p:cNvPr id="6" name="內容版面配置區 5"/>
          <p:cNvPicPr>
            <a:picLocks noGrp="1" noChangeAspect="1"/>
          </p:cNvPicPr>
          <p:nvPr>
            <p:ph idx="1"/>
          </p:nvPr>
        </p:nvPicPr>
        <p:blipFill>
          <a:blip r:embed="rId2"/>
          <a:stretch>
            <a:fillRect/>
          </a:stretch>
        </p:blipFill>
        <p:spPr>
          <a:xfrm>
            <a:off x="876780" y="1381493"/>
            <a:ext cx="5801784" cy="4351338"/>
          </a:xfrm>
          <a:prstGeom prst="rect">
            <a:avLst/>
          </a:prstGeom>
        </p:spPr>
      </p:pic>
      <p:sp>
        <p:nvSpPr>
          <p:cNvPr id="4" name="矩形 3"/>
          <p:cNvSpPr/>
          <p:nvPr/>
        </p:nvSpPr>
        <p:spPr>
          <a:xfrm>
            <a:off x="725055" y="1083072"/>
            <a:ext cx="7430654" cy="369332"/>
          </a:xfrm>
          <a:prstGeom prst="rect">
            <a:avLst/>
          </a:prstGeom>
        </p:spPr>
        <p:txBody>
          <a:bodyPr wrap="square">
            <a:spAutoFit/>
          </a:bodyPr>
          <a:lstStyle/>
          <a:p>
            <a:r>
              <a:rPr lang="en-US" altLang="zh-TW" dirty="0"/>
              <a:t>https://raw.githubusercontent.com/jbrownlee/Datasets/master/pollution.csv</a:t>
            </a:r>
            <a:endParaRPr lang="zh-TW" altLang="en-US" dirty="0"/>
          </a:p>
        </p:txBody>
      </p:sp>
      <p:sp>
        <p:nvSpPr>
          <p:cNvPr id="5" name="矩形 4"/>
          <p:cNvSpPr/>
          <p:nvPr/>
        </p:nvSpPr>
        <p:spPr>
          <a:xfrm>
            <a:off x="240145" y="5588122"/>
            <a:ext cx="3396058" cy="369332"/>
          </a:xfrm>
          <a:prstGeom prst="rect">
            <a:avLst/>
          </a:prstGeom>
        </p:spPr>
        <p:txBody>
          <a:bodyPr wrap="none">
            <a:spAutoFit/>
          </a:bodyPr>
          <a:lstStyle/>
          <a:p>
            <a:r>
              <a:rPr lang="en-US" altLang="zh-TW" dirty="0"/>
              <a:t>Multivariate LSTM Forecast Model</a:t>
            </a:r>
            <a:endParaRPr lang="zh-TW" altLang="en-US" dirty="0"/>
          </a:p>
        </p:txBody>
      </p:sp>
      <p:sp>
        <p:nvSpPr>
          <p:cNvPr id="7" name="矩形 6"/>
          <p:cNvSpPr/>
          <p:nvPr/>
        </p:nvSpPr>
        <p:spPr>
          <a:xfrm>
            <a:off x="240145" y="5849035"/>
            <a:ext cx="8543637" cy="369332"/>
          </a:xfrm>
          <a:prstGeom prst="rect">
            <a:avLst/>
          </a:prstGeom>
        </p:spPr>
        <p:txBody>
          <a:bodyPr wrap="square">
            <a:spAutoFit/>
          </a:bodyPr>
          <a:lstStyle/>
          <a:p>
            <a:r>
              <a:rPr lang="en-US" altLang="zh-TW" dirty="0"/>
              <a:t>https://machinelearningmastery.com/multivariate-time-series-forecasting-lstms-keras/</a:t>
            </a:r>
            <a:endParaRPr lang="zh-TW" altLang="en-US" dirty="0"/>
          </a:p>
        </p:txBody>
      </p:sp>
      <p:sp>
        <p:nvSpPr>
          <p:cNvPr id="8" name="矩形 7"/>
          <p:cNvSpPr/>
          <p:nvPr/>
        </p:nvSpPr>
        <p:spPr>
          <a:xfrm>
            <a:off x="240145" y="6334571"/>
            <a:ext cx="5869709" cy="369332"/>
          </a:xfrm>
          <a:prstGeom prst="rect">
            <a:avLst/>
          </a:prstGeom>
        </p:spPr>
        <p:txBody>
          <a:bodyPr wrap="square">
            <a:spAutoFit/>
          </a:bodyPr>
          <a:lstStyle/>
          <a:p>
            <a:r>
              <a:rPr lang="en-US" altLang="zh-TW" dirty="0"/>
              <a:t>https://www.itread01.com/content/1544492764.html</a:t>
            </a:r>
            <a:endParaRPr lang="zh-TW" altLang="en-US" dirty="0"/>
          </a:p>
        </p:txBody>
      </p:sp>
    </p:spTree>
    <p:extLst>
      <p:ext uri="{BB962C8B-B14F-4D97-AF65-F5344CB8AC3E}">
        <p14:creationId xmlns:p14="http://schemas.microsoft.com/office/powerpoint/2010/main" val="22569972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59637" y="3324096"/>
            <a:ext cx="6007542" cy="461665"/>
          </a:xfrm>
          <a:prstGeom prst="rect">
            <a:avLst/>
          </a:prstGeom>
        </p:spPr>
        <p:txBody>
          <a:bodyPr wrap="none">
            <a:spAutoFit/>
          </a:bodyPr>
          <a:lstStyle/>
          <a:p>
            <a:r>
              <a:rPr lang="en-US" altLang="zh-TW" sz="2400" dirty="0"/>
              <a:t>https://faridrashidi.github.io/kaggle-solutions/</a:t>
            </a:r>
            <a:endParaRPr lang="zh-TW" altLang="en-US" sz="2400" dirty="0"/>
          </a:p>
        </p:txBody>
      </p:sp>
      <p:pic>
        <p:nvPicPr>
          <p:cNvPr id="3" name="圖片 2"/>
          <p:cNvPicPr>
            <a:picLocks noChangeAspect="1"/>
          </p:cNvPicPr>
          <p:nvPr/>
        </p:nvPicPr>
        <p:blipFill>
          <a:blip r:embed="rId2"/>
          <a:stretch>
            <a:fillRect/>
          </a:stretch>
        </p:blipFill>
        <p:spPr>
          <a:xfrm>
            <a:off x="959637" y="3956217"/>
            <a:ext cx="7573527" cy="2278329"/>
          </a:xfrm>
          <a:prstGeom prst="rect">
            <a:avLst/>
          </a:prstGeom>
        </p:spPr>
      </p:pic>
      <p:sp>
        <p:nvSpPr>
          <p:cNvPr id="4" name="矩形 3"/>
          <p:cNvSpPr/>
          <p:nvPr/>
        </p:nvSpPr>
        <p:spPr>
          <a:xfrm>
            <a:off x="851649" y="233280"/>
            <a:ext cx="4474751" cy="584775"/>
          </a:xfrm>
          <a:prstGeom prst="rect">
            <a:avLst/>
          </a:prstGeom>
        </p:spPr>
        <p:txBody>
          <a:bodyPr wrap="none">
            <a:spAutoFit/>
          </a:bodyPr>
          <a:lstStyle/>
          <a:p>
            <a:r>
              <a:rPr lang="en-US" altLang="zh-TW" sz="3200" dirty="0"/>
              <a:t>https://</a:t>
            </a:r>
            <a:r>
              <a:rPr lang="en-US" altLang="zh-TW" sz="3200" dirty="0" smtClean="0"/>
              <a:t>www.kaggle.com/</a:t>
            </a:r>
            <a:endParaRPr lang="zh-TW" altLang="en-US" sz="3200" dirty="0"/>
          </a:p>
        </p:txBody>
      </p:sp>
      <p:pic>
        <p:nvPicPr>
          <p:cNvPr id="5" name="圖片 4"/>
          <p:cNvPicPr>
            <a:picLocks noChangeAspect="1"/>
          </p:cNvPicPr>
          <p:nvPr/>
        </p:nvPicPr>
        <p:blipFill rotWithShape="1">
          <a:blip r:embed="rId3"/>
          <a:srcRect b="25543"/>
          <a:stretch/>
        </p:blipFill>
        <p:spPr>
          <a:xfrm>
            <a:off x="1052708" y="818054"/>
            <a:ext cx="6627088" cy="2335585"/>
          </a:xfrm>
          <a:prstGeom prst="rect">
            <a:avLst/>
          </a:prstGeom>
        </p:spPr>
      </p:pic>
    </p:spTree>
    <p:extLst>
      <p:ext uri="{BB962C8B-B14F-4D97-AF65-F5344CB8AC3E}">
        <p14:creationId xmlns:p14="http://schemas.microsoft.com/office/powerpoint/2010/main" val="38580223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5648</TotalTime>
  <Words>3412</Words>
  <Application>Microsoft Office PowerPoint</Application>
  <PresentationFormat>如螢幕大小 (4:3)</PresentationFormat>
  <Paragraphs>447</Paragraphs>
  <Slides>73</Slides>
  <Notes>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73</vt:i4>
      </vt:variant>
    </vt:vector>
  </HeadingPairs>
  <TitlesOfParts>
    <vt:vector size="81" baseType="lpstr">
      <vt:lpstr>Adobe 繁黑體 Std B</vt:lpstr>
      <vt:lpstr>等线</vt:lpstr>
      <vt:lpstr>Roboto</vt:lpstr>
      <vt:lpstr>新細明體</vt:lpstr>
      <vt:lpstr>Arial</vt:lpstr>
      <vt:lpstr>Calibri</vt:lpstr>
      <vt:lpstr>Calibri Light</vt:lpstr>
      <vt:lpstr>Office 佈景主題</vt:lpstr>
      <vt:lpstr>PowerPoint 簡報</vt:lpstr>
      <vt:lpstr>PowerPoint 簡報</vt:lpstr>
      <vt:lpstr>10 Breakthrough Technologies 2020</vt:lpstr>
      <vt:lpstr>PowerPoint 簡報</vt:lpstr>
      <vt:lpstr>Time Series</vt:lpstr>
      <vt:lpstr>https://ocw.mit.edu/courses/mathematics/18-s096-topics-in-mathematics-with-applications-in-finance-fall-2013/video-lectures/lecture-8-time-series-analysis-i/</vt:lpstr>
      <vt:lpstr>Deep Time Series Classification</vt:lpstr>
      <vt:lpstr>空氣污染預測</vt:lpstr>
      <vt:lpstr>PowerPoint 簡報</vt:lpstr>
      <vt:lpstr>https://www.kaggle.com/c/career-con-2019</vt:lpstr>
      <vt:lpstr>Kaggle Earthquake Prediction Challenge</vt:lpstr>
      <vt:lpstr>PowerPoint 簡報</vt:lpstr>
      <vt:lpstr>PowerPoint 簡報</vt:lpstr>
      <vt:lpstr>NLP Natural Language Processing 自然語言處理</vt:lpstr>
      <vt:lpstr>PowerPoint 簡報</vt:lpstr>
      <vt:lpstr>NLP應用</vt:lpstr>
      <vt:lpstr>PowerPoint 簡報</vt:lpstr>
      <vt:lpstr>Chinese NLP</vt:lpstr>
      <vt:lpstr>Chinese Word Segmentation中文分詞</vt:lpstr>
      <vt:lpstr>PowerPoint 簡報</vt:lpstr>
      <vt:lpstr>PowerPoint 簡報</vt:lpstr>
      <vt:lpstr>詞性標註Part-of-speech(POS) tagging</vt:lpstr>
      <vt:lpstr>詞性標註Part-of-speech tagging</vt:lpstr>
      <vt:lpstr>PowerPoint 簡報</vt:lpstr>
      <vt:lpstr>PowerPoint 簡報</vt:lpstr>
      <vt:lpstr>PowerPoint 簡報</vt:lpstr>
      <vt:lpstr>PowerPoint 簡報</vt:lpstr>
      <vt:lpstr>PowerPoint 簡報</vt:lpstr>
      <vt:lpstr>命名實體識別(Named Entity Recognition, NER)</vt:lpstr>
      <vt:lpstr>PowerPoint 簡報</vt:lpstr>
      <vt:lpstr>PowerPoint 簡報</vt:lpstr>
      <vt:lpstr>PowerPoint 簡報</vt:lpstr>
      <vt:lpstr>PowerPoint 簡報</vt:lpstr>
      <vt:lpstr>假新聞偵測競賽</vt:lpstr>
      <vt:lpstr>假新聞偵測競賽</vt:lpstr>
      <vt:lpstr>綜合報告</vt:lpstr>
      <vt:lpstr>研究論文</vt:lpstr>
      <vt:lpstr>一般</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Seq2Seq(2014)</vt:lpstr>
      <vt:lpstr>Sequence to Sequence 是由 Encoder 與 Decoder 兩個 RNN 構成</vt:lpstr>
      <vt:lpstr>Google Transformer(2017)</vt:lpstr>
      <vt:lpstr>PowerPoint 簡報</vt:lpstr>
      <vt:lpstr>PowerPoint 簡報</vt:lpstr>
      <vt:lpstr>https://github.com/graykode/nlp-tutorial</vt:lpstr>
      <vt:lpstr>http://web.stanford.edu/class/cs224u/index.html</vt:lpstr>
      <vt:lpstr>http://cs224d.stanford.edu/</vt:lpstr>
      <vt:lpstr>http://web.stanford.edu/class/cs224n/index.html</vt:lpstr>
      <vt:lpstr>PowerPoint 簡報</vt:lpstr>
      <vt:lpstr>PowerPoint 簡報</vt:lpstr>
      <vt:lpstr>PowerPoint 簡報</vt:lpstr>
      <vt:lpstr>PowerPoint 簡報</vt:lpstr>
      <vt:lpstr>PowerPoint 簡報</vt:lpstr>
    </vt:vector>
  </TitlesOfParts>
  <Company>HP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RNN</dc:title>
  <dc:creator>KSU</dc:creator>
  <cp:lastModifiedBy>Ben Tseng</cp:lastModifiedBy>
  <cp:revision>84</cp:revision>
  <dcterms:created xsi:type="dcterms:W3CDTF">2019-08-24T20:00:08Z</dcterms:created>
  <dcterms:modified xsi:type="dcterms:W3CDTF">2020-07-04T19:07:35Z</dcterms:modified>
</cp:coreProperties>
</file>

<file path=docProps/thumbnail.jpeg>
</file>